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84" roundtripDataSignature="AMtx7miHwtGR61XFZ6AspmWqKBQMW8bp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customschemas.google.com/relationships/presentationmetadata" Target="metadata"/><Relationship Id="rId83" Type="http://schemas.openxmlformats.org/officeDocument/2006/relationships/slide" Target="slides/slide78.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8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8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89"/>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8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90"/>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90"/>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9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8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8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8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8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8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8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8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8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8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8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8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8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8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8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8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slide" Target="/ppt/slides/slide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slide" Target="/ppt/slides/slide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www.geeksforgeeks.org/difference-between-cpu-and-gpu/"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9.png"/><Relationship Id="rId4"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685800" y="0"/>
            <a:ext cx="77724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B0F0"/>
              </a:buClr>
              <a:buSzPts val="4000"/>
              <a:buFont typeface="Times New Roman"/>
              <a:buNone/>
            </a:pPr>
            <a:r>
              <a:rPr b="1" lang="en-US" sz="4000">
                <a:solidFill>
                  <a:srgbClr val="00B0F0"/>
                </a:solidFill>
                <a:latin typeface="Times New Roman"/>
                <a:ea typeface="Times New Roman"/>
                <a:cs typeface="Times New Roman"/>
                <a:sym typeface="Times New Roman"/>
              </a:rPr>
              <a:t>UNIT - IV</a:t>
            </a:r>
            <a:endParaRPr sz="4000">
              <a:solidFill>
                <a:srgbClr val="00B0F0"/>
              </a:solidFill>
              <a:latin typeface="Times New Roman"/>
              <a:ea typeface="Times New Roman"/>
              <a:cs typeface="Times New Roman"/>
              <a:sym typeface="Times New Roman"/>
            </a:endParaRPr>
          </a:p>
        </p:txBody>
      </p:sp>
      <p:sp>
        <p:nvSpPr>
          <p:cNvPr id="85" name="Google Shape;85;p1"/>
          <p:cNvSpPr txBox="1"/>
          <p:nvPr>
            <p:ph idx="1" type="subTitle"/>
          </p:nvPr>
        </p:nvSpPr>
        <p:spPr>
          <a:xfrm>
            <a:off x="304800" y="685800"/>
            <a:ext cx="8686800" cy="60198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rgbClr val="E36C09"/>
              </a:buClr>
              <a:buSzPct val="100000"/>
              <a:buNone/>
            </a:pPr>
            <a:r>
              <a:rPr b="1" lang="en-US" sz="2800">
                <a:solidFill>
                  <a:srgbClr val="E36C09"/>
                </a:solidFill>
                <a:latin typeface="Times New Roman"/>
                <a:ea typeface="Times New Roman"/>
                <a:cs typeface="Times New Roman"/>
                <a:sym typeface="Times New Roman"/>
              </a:rPr>
              <a:t>Memory Organization:</a:t>
            </a:r>
            <a:r>
              <a:rPr b="1" lang="en-US" sz="2800">
                <a:solidFill>
                  <a:schemeClr val="dk1"/>
                </a:solidFill>
                <a:latin typeface="Times New Roman"/>
                <a:ea typeface="Times New Roman"/>
                <a:cs typeface="Times New Roman"/>
                <a:sym typeface="Times New Roman"/>
              </a:rPr>
              <a:t> </a:t>
            </a:r>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Memory Hierarchy</a:t>
            </a:r>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Main Memory</a:t>
            </a:r>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Auxiliary memory</a:t>
            </a:r>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Associate Memory</a:t>
            </a:r>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Cache Memory. </a:t>
            </a:r>
            <a:endParaRPr sz="2800">
              <a:solidFill>
                <a:schemeClr val="dk1"/>
              </a:solidFill>
              <a:latin typeface="Times New Roman"/>
              <a:ea typeface="Times New Roman"/>
              <a:cs typeface="Times New Roman"/>
              <a:sym typeface="Times New Roman"/>
            </a:endParaRPr>
          </a:p>
          <a:p>
            <a:pPr indent="0" lvl="0" marL="0" rtl="0" algn="l">
              <a:spcBef>
                <a:spcPts val="518"/>
              </a:spcBef>
              <a:spcAft>
                <a:spcPts val="0"/>
              </a:spcAft>
              <a:buClr>
                <a:srgbClr val="E36C09"/>
              </a:buClr>
              <a:buSzPct val="100000"/>
              <a:buNone/>
            </a:pPr>
            <a:r>
              <a:rPr b="1" lang="en-US" sz="2800">
                <a:solidFill>
                  <a:srgbClr val="E36C09"/>
                </a:solidFill>
                <a:latin typeface="Times New Roman"/>
                <a:ea typeface="Times New Roman"/>
                <a:cs typeface="Times New Roman"/>
                <a:sym typeface="Times New Roman"/>
              </a:rPr>
              <a:t>I/O interface:</a:t>
            </a:r>
            <a:r>
              <a:rPr b="1" lang="en-US" sz="2800">
                <a:solidFill>
                  <a:schemeClr val="dk1"/>
                </a:solidFill>
                <a:latin typeface="Times New Roman"/>
                <a:ea typeface="Times New Roman"/>
                <a:cs typeface="Times New Roman"/>
                <a:sym typeface="Times New Roman"/>
              </a:rPr>
              <a:t> </a:t>
            </a:r>
            <a:endParaRPr/>
          </a:p>
          <a:p>
            <a:pPr indent="0" lvl="0" marL="0" rtl="0" algn="l">
              <a:spcBef>
                <a:spcPts val="518"/>
              </a:spcBef>
              <a:spcAft>
                <a:spcPts val="0"/>
              </a:spcAft>
              <a:buClr>
                <a:schemeClr val="dk1"/>
              </a:buClr>
              <a:buSzPct val="100000"/>
              <a:buNone/>
            </a:pPr>
            <a:r>
              <a:rPr lang="en-US" sz="2800">
                <a:solidFill>
                  <a:schemeClr val="dk1"/>
                </a:solidFill>
                <a:latin typeface="Times New Roman"/>
                <a:ea typeface="Times New Roman"/>
                <a:cs typeface="Times New Roman"/>
                <a:sym typeface="Times New Roman"/>
              </a:rPr>
              <a:t>	I/O Bus and Interface modules, I/O versus Memory Bus. </a:t>
            </a:r>
            <a:endParaRPr sz="2800">
              <a:solidFill>
                <a:schemeClr val="dk1"/>
              </a:solidFill>
              <a:latin typeface="Times New Roman"/>
              <a:ea typeface="Times New Roman"/>
              <a:cs typeface="Times New Roman"/>
              <a:sym typeface="Times New Roman"/>
            </a:endParaRPr>
          </a:p>
          <a:p>
            <a:pPr indent="0" lvl="0" marL="0" rtl="0" algn="l">
              <a:spcBef>
                <a:spcPts val="518"/>
              </a:spcBef>
              <a:spcAft>
                <a:spcPts val="0"/>
              </a:spcAft>
              <a:buClr>
                <a:srgbClr val="E36C09"/>
              </a:buClr>
              <a:buSzPct val="100000"/>
              <a:buNone/>
            </a:pPr>
            <a:r>
              <a:rPr b="1" lang="en-US" sz="2800">
                <a:solidFill>
                  <a:srgbClr val="E36C09"/>
                </a:solidFill>
                <a:latin typeface="Times New Roman"/>
                <a:ea typeface="Times New Roman"/>
                <a:cs typeface="Times New Roman"/>
                <a:sym typeface="Times New Roman"/>
              </a:rPr>
              <a:t>Modes of Transfer:</a:t>
            </a:r>
            <a:r>
              <a:rPr b="1" lang="en-US" sz="2800">
                <a:solidFill>
                  <a:schemeClr val="dk1"/>
                </a:solidFill>
                <a:latin typeface="Times New Roman"/>
                <a:ea typeface="Times New Roman"/>
                <a:cs typeface="Times New Roman"/>
                <a:sym typeface="Times New Roman"/>
              </a:rPr>
              <a:t> </a:t>
            </a:r>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Example of programmed I/O, </a:t>
            </a:r>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Interrupt-initiated I/O</a:t>
            </a:r>
            <a:endParaRPr sz="2800">
              <a:solidFill>
                <a:schemeClr val="dk1"/>
              </a:solidFill>
              <a:latin typeface="Times New Roman"/>
              <a:ea typeface="Times New Roman"/>
              <a:cs typeface="Times New Roman"/>
              <a:sym typeface="Times New Roman"/>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Software considerations, </a:t>
            </a:r>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Daisy- Chaining priority.</a:t>
            </a:r>
            <a:endParaRPr sz="2800">
              <a:solidFill>
                <a:schemeClr val="dk1"/>
              </a:solidFill>
              <a:latin typeface="Times New Roman"/>
              <a:ea typeface="Times New Roman"/>
              <a:cs typeface="Times New Roman"/>
              <a:sym typeface="Times New Roman"/>
            </a:endParaRPr>
          </a:p>
          <a:p>
            <a:pPr indent="0" lvl="0" marL="0" rtl="0" algn="l">
              <a:spcBef>
                <a:spcPts val="518"/>
              </a:spcBef>
              <a:spcAft>
                <a:spcPts val="0"/>
              </a:spcAft>
              <a:buClr>
                <a:srgbClr val="E36C09"/>
              </a:buClr>
              <a:buSzPct val="100000"/>
              <a:buNone/>
            </a:pPr>
            <a:r>
              <a:rPr b="1" lang="en-US" sz="2800">
                <a:solidFill>
                  <a:srgbClr val="E36C09"/>
                </a:solidFill>
                <a:latin typeface="Times New Roman"/>
                <a:ea typeface="Times New Roman"/>
                <a:cs typeface="Times New Roman"/>
                <a:sym typeface="Times New Roman"/>
              </a:rPr>
              <a:t>DMA</a:t>
            </a:r>
            <a:r>
              <a:rPr b="1" lang="en-US" sz="2800">
                <a:solidFill>
                  <a:schemeClr val="dk1"/>
                </a:solidFill>
                <a:latin typeface="Times New Roman"/>
                <a:ea typeface="Times New Roman"/>
                <a:cs typeface="Times New Roman"/>
                <a:sym typeface="Times New Roman"/>
              </a:rPr>
              <a:t>: </a:t>
            </a:r>
            <a:endParaRPr/>
          </a:p>
          <a:p>
            <a:pPr indent="-164465" lvl="0" marL="514350" rtl="0" algn="l">
              <a:spcBef>
                <a:spcPts val="518"/>
              </a:spcBef>
              <a:spcAft>
                <a:spcPts val="0"/>
              </a:spcAft>
              <a:buClr>
                <a:schemeClr val="dk1"/>
              </a:buClr>
              <a:buSzPct val="100000"/>
              <a:buFont typeface="Noto Sans Symbols"/>
              <a:buChar char="▪"/>
            </a:pPr>
            <a:r>
              <a:rPr lang="en-US" sz="2800">
                <a:solidFill>
                  <a:schemeClr val="dk1"/>
                </a:solidFill>
                <a:latin typeface="Times New Roman"/>
                <a:ea typeface="Times New Roman"/>
                <a:cs typeface="Times New Roman"/>
                <a:sym typeface="Times New Roman"/>
              </a:rPr>
              <a:t>DMA Controller, DMA Transfer, Intel 8089 IOP.</a:t>
            </a:r>
            <a:endParaRPr/>
          </a:p>
          <a:p>
            <a:pPr indent="0" lvl="0" marL="0" rtl="0" algn="l">
              <a:spcBef>
                <a:spcPts val="518"/>
              </a:spcBef>
              <a:spcAft>
                <a:spcPts val="0"/>
              </a:spcAft>
              <a:buClr>
                <a:srgbClr val="888888"/>
              </a:buClr>
              <a:buSzPct val="100000"/>
              <a:buNone/>
            </a:pPr>
            <a:r>
              <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type="title"/>
          </p:nvPr>
        </p:nvSpPr>
        <p:spPr>
          <a:xfrm>
            <a:off x="628650" y="76200"/>
            <a:ext cx="7886700" cy="60708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Times New Roman"/>
              <a:buNone/>
            </a:pPr>
            <a:r>
              <a:rPr b="1" lang="en-US" sz="3600">
                <a:solidFill>
                  <a:srgbClr val="FF0000"/>
                </a:solidFill>
                <a:latin typeface="Times New Roman"/>
                <a:ea typeface="Times New Roman"/>
                <a:cs typeface="Times New Roman"/>
                <a:sym typeface="Times New Roman"/>
              </a:rPr>
              <a:t>An Auxiliary memory:</a:t>
            </a:r>
            <a:endParaRPr b="1" sz="3600">
              <a:solidFill>
                <a:srgbClr val="FF0000"/>
              </a:solidFill>
              <a:latin typeface="Times New Roman"/>
              <a:ea typeface="Times New Roman"/>
              <a:cs typeface="Times New Roman"/>
              <a:sym typeface="Times New Roman"/>
            </a:endParaRPr>
          </a:p>
        </p:txBody>
      </p:sp>
      <p:sp>
        <p:nvSpPr>
          <p:cNvPr id="140" name="Google Shape;140;p10"/>
          <p:cNvSpPr txBox="1"/>
          <p:nvPr>
            <p:ph idx="1" type="body"/>
          </p:nvPr>
        </p:nvSpPr>
        <p:spPr>
          <a:xfrm>
            <a:off x="262094" y="685800"/>
            <a:ext cx="8729505" cy="6019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latin typeface="Times New Roman"/>
                <a:ea typeface="Times New Roman"/>
                <a:cs typeface="Times New Roman"/>
                <a:sym typeface="Times New Roman"/>
              </a:rPr>
              <a:t>An </a:t>
            </a:r>
            <a:r>
              <a:rPr b="1" lang="en-US" sz="2800">
                <a:latin typeface="Times New Roman"/>
                <a:ea typeface="Times New Roman"/>
                <a:cs typeface="Times New Roman"/>
                <a:sym typeface="Times New Roman"/>
              </a:rPr>
              <a:t>Auxiliary memory</a:t>
            </a:r>
            <a:r>
              <a:rPr lang="en-US" sz="2800">
                <a:latin typeface="Times New Roman"/>
                <a:ea typeface="Times New Roman"/>
                <a:cs typeface="Times New Roman"/>
                <a:sym typeface="Times New Roman"/>
              </a:rPr>
              <a:t> is known as </a:t>
            </a:r>
            <a:endParaRPr sz="2800">
              <a:latin typeface="Times New Roman"/>
              <a:ea typeface="Times New Roman"/>
              <a:cs typeface="Times New Roman"/>
              <a:sym typeface="Times New Roman"/>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the lowest-cost, </a:t>
            </a:r>
            <a:endParaRPr>
              <a:latin typeface="Times New Roman"/>
              <a:ea typeface="Times New Roman"/>
              <a:cs typeface="Times New Roman"/>
              <a:sym typeface="Times New Roman"/>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highest-capacity and </a:t>
            </a:r>
            <a:endParaRPr>
              <a:latin typeface="Times New Roman"/>
              <a:ea typeface="Times New Roman"/>
              <a:cs typeface="Times New Roman"/>
              <a:sym typeface="Times New Roman"/>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slowest-access </a:t>
            </a:r>
            <a:r>
              <a:rPr b="1" lang="en-US">
                <a:latin typeface="Times New Roman"/>
                <a:ea typeface="Times New Roman"/>
                <a:cs typeface="Times New Roman"/>
                <a:sym typeface="Times New Roman"/>
              </a:rPr>
              <a:t>storage</a:t>
            </a:r>
            <a:r>
              <a:rPr lang="en-US">
                <a:latin typeface="Times New Roman"/>
                <a:ea typeface="Times New Roman"/>
                <a:cs typeface="Times New Roman"/>
                <a:sym typeface="Times New Roman"/>
              </a:rPr>
              <a:t> in a computer system. </a:t>
            </a:r>
            <a:endParaRPr>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It is where programs and data are kept for long-term </a:t>
            </a:r>
            <a:r>
              <a:rPr b="1" lang="en-US" sz="2800">
                <a:latin typeface="Times New Roman"/>
                <a:ea typeface="Times New Roman"/>
                <a:cs typeface="Times New Roman"/>
                <a:sym typeface="Times New Roman"/>
              </a:rPr>
              <a:t>storage</a:t>
            </a:r>
            <a:r>
              <a:rPr lang="en-US" sz="2800">
                <a:latin typeface="Times New Roman"/>
                <a:ea typeface="Times New Roman"/>
                <a:cs typeface="Times New Roman"/>
                <a:sym typeface="Times New Roman"/>
              </a:rPr>
              <a:t> or when not in immediate use.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The most common examples of </a:t>
            </a:r>
            <a:r>
              <a:rPr b="1" lang="en-US" sz="2800">
                <a:solidFill>
                  <a:srgbClr val="FF0000"/>
                </a:solidFill>
                <a:latin typeface="Times New Roman"/>
                <a:ea typeface="Times New Roman"/>
                <a:cs typeface="Times New Roman"/>
                <a:sym typeface="Times New Roman"/>
              </a:rPr>
              <a:t>auxiliary memories</a:t>
            </a:r>
            <a:r>
              <a:rPr lang="en-US" sz="2800">
                <a:latin typeface="Times New Roman"/>
                <a:ea typeface="Times New Roman"/>
                <a:cs typeface="Times New Roman"/>
                <a:sym typeface="Times New Roman"/>
              </a:rPr>
              <a:t> are magnetic tapes and magnetic disks.</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Devices that provide backup storage are called auxiliary memory.</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They are used for storing system programs, large data files, and other backup information. </a:t>
            </a:r>
            <a:endParaRPr/>
          </a:p>
          <a:p>
            <a:pPr indent="-165100" lvl="0" marL="342900" rtl="0" algn="l">
              <a:spcBef>
                <a:spcPts val="560"/>
              </a:spcBef>
              <a:spcAft>
                <a:spcPts val="0"/>
              </a:spcAft>
              <a:buClr>
                <a:schemeClr val="dk1"/>
              </a:buClr>
              <a:buSzPts val="2800"/>
              <a:buNone/>
            </a:pPr>
            <a:r>
              <a:t/>
            </a:r>
            <a:endParaRPr sz="2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1"/>
          <p:cNvPicPr preferRelativeResize="0"/>
          <p:nvPr>
            <p:ph idx="1" type="body"/>
          </p:nvPr>
        </p:nvPicPr>
        <p:blipFill rotWithShape="1">
          <a:blip r:embed="rId3">
            <a:alphaModFix/>
          </a:blip>
          <a:srcRect b="0" l="0" r="0" t="0"/>
          <a:stretch/>
        </p:blipFill>
        <p:spPr>
          <a:xfrm>
            <a:off x="1143000" y="76200"/>
            <a:ext cx="7696200" cy="64948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2"/>
          <p:cNvSpPr txBox="1"/>
          <p:nvPr>
            <p:ph idx="1" type="body"/>
          </p:nvPr>
        </p:nvSpPr>
        <p:spPr>
          <a:xfrm>
            <a:off x="228600" y="457200"/>
            <a:ext cx="8686800" cy="6019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Auxiliary and cache memories are used for different purposes.</a:t>
            </a:r>
            <a:endParaRPr/>
          </a:p>
          <a:p>
            <a:pPr indent="-342900" lvl="0" marL="342900" rtl="0" algn="l">
              <a:spcBef>
                <a:spcPts val="640"/>
              </a:spcBef>
              <a:spcAft>
                <a:spcPts val="0"/>
              </a:spcAft>
              <a:buClr>
                <a:schemeClr val="dk1"/>
              </a:buClr>
              <a:buSzPts val="3200"/>
              <a:buNone/>
            </a:pPr>
            <a:r>
              <a:rPr lang="en-US">
                <a:latin typeface="Times New Roman"/>
                <a:ea typeface="Times New Roman"/>
                <a:cs typeface="Times New Roman"/>
                <a:sym typeface="Times New Roman"/>
              </a:rPr>
              <a:t>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cache holds those parts of the program and data that are </a:t>
            </a:r>
            <a:r>
              <a:rPr lang="en-US">
                <a:solidFill>
                  <a:srgbClr val="FF0000"/>
                </a:solidFill>
                <a:latin typeface="Times New Roman"/>
                <a:ea typeface="Times New Roman"/>
                <a:cs typeface="Times New Roman"/>
                <a:sym typeface="Times New Roman"/>
              </a:rPr>
              <a:t>most heavily used(frequently)</a:t>
            </a:r>
            <a:r>
              <a:rPr lang="en-US">
                <a:latin typeface="Times New Roman"/>
                <a:ea typeface="Times New Roman"/>
                <a:cs typeface="Times New Roman"/>
                <a:sym typeface="Times New Roman"/>
              </a:rPr>
              <a:t>, while the auxiliary memory holds those parts that are not presently used by the CPU.</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CPU has direct access to both cache and main memory but not to auxiliary memory.</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For example</a:t>
            </a:r>
            <a:endParaRPr b="1">
              <a:solidFill>
                <a:srgbClr val="FF0000"/>
              </a:solidFill>
              <a:latin typeface="Times New Roman"/>
              <a:ea typeface="Times New Roman"/>
              <a:cs typeface="Times New Roman"/>
              <a:sym typeface="Times New Roman"/>
            </a:endParaRPr>
          </a:p>
        </p:txBody>
      </p:sp>
      <p:sp>
        <p:nvSpPr>
          <p:cNvPr id="156" name="Google Shape;156;p13"/>
          <p:cNvSpPr txBox="1"/>
          <p:nvPr>
            <p:ph idx="1" type="body"/>
          </p:nvPr>
        </p:nvSpPr>
        <p:spPr>
          <a:xfrm>
            <a:off x="228600" y="1066800"/>
            <a:ext cx="8686800" cy="54864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a typical cache memory may have an access time of 100ns, while main memory access time may be 700ns. Auxiliary memory average access time is usually 1000 times that of main memory.</a:t>
            </a:r>
            <a:endParaRPr/>
          </a:p>
          <a:p>
            <a:pPr indent="-139700" lvl="0" marL="342900" rtl="0" algn="just">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Block size in auxiliary memory typically ranges from 256 to 2048 words, while cache block size is typically from 1 to 16 words.</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4"/>
          <p:cNvSpPr txBox="1"/>
          <p:nvPr>
            <p:ph type="title"/>
          </p:nvPr>
        </p:nvSpPr>
        <p:spPr>
          <a:xfrm>
            <a:off x="628650" y="1"/>
            <a:ext cx="78867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Associative Memory:</a:t>
            </a:r>
            <a:endParaRPr/>
          </a:p>
        </p:txBody>
      </p:sp>
      <p:sp>
        <p:nvSpPr>
          <p:cNvPr id="162" name="Google Shape;162;p14"/>
          <p:cNvSpPr txBox="1"/>
          <p:nvPr>
            <p:ph idx="1" type="body"/>
          </p:nvPr>
        </p:nvSpPr>
        <p:spPr>
          <a:xfrm>
            <a:off x="381000" y="762000"/>
            <a:ext cx="8229600" cy="59436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An associative memory can be considered as a memory unit whose stored data can be identified for access by the content of the data itself rather than by an address or memory location.</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Associative memory is often referred to as </a:t>
            </a:r>
            <a:r>
              <a:rPr b="1" lang="en-US">
                <a:latin typeface="Times New Roman"/>
                <a:ea typeface="Times New Roman"/>
                <a:cs typeface="Times New Roman"/>
                <a:sym typeface="Times New Roman"/>
              </a:rPr>
              <a:t>Content Addressable Memory (CAM)</a:t>
            </a:r>
            <a:r>
              <a:rPr lang="en-US">
                <a:latin typeface="Times New Roman"/>
                <a:ea typeface="Times New Roman"/>
                <a:cs typeface="Times New Roman"/>
                <a:sym typeface="Times New Roman"/>
              </a:rPr>
              <a:t>.</a:t>
            </a:r>
            <a:endParaRPr/>
          </a:p>
          <a:p>
            <a:pPr indent="-139700" lvl="0" marL="342900" rtl="0" algn="just">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5"/>
          <p:cNvSpPr txBox="1"/>
          <p:nvPr>
            <p:ph idx="1" type="body"/>
          </p:nvPr>
        </p:nvSpPr>
        <p:spPr>
          <a:xfrm>
            <a:off x="457200" y="304800"/>
            <a:ext cx="8229600" cy="64008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When a write operation is performed on associative memory, no address or memory location is given to the word. The memory itself is capable of finding an empty unused location to store the word.</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On the other hand, when the word is to be read from an associative memory, the content of the word, or part of the word, is specified. The words which match the specified content are located by the memory and are marked for reading.</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6"/>
          <p:cNvSpPr txBox="1"/>
          <p:nvPr>
            <p:ph type="title"/>
          </p:nvPr>
        </p:nvSpPr>
        <p:spPr>
          <a:xfrm>
            <a:off x="3810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Input-Output Interface</a:t>
            </a:r>
            <a:endParaRPr b="1">
              <a:solidFill>
                <a:srgbClr val="FF0000"/>
              </a:solidFill>
              <a:latin typeface="Times New Roman"/>
              <a:ea typeface="Times New Roman"/>
              <a:cs typeface="Times New Roman"/>
              <a:sym typeface="Times New Roman"/>
            </a:endParaRPr>
          </a:p>
        </p:txBody>
      </p:sp>
      <p:sp>
        <p:nvSpPr>
          <p:cNvPr id="173" name="Google Shape;173;p16"/>
          <p:cNvSpPr txBox="1"/>
          <p:nvPr>
            <p:ph idx="1" type="body"/>
          </p:nvPr>
        </p:nvSpPr>
        <p:spPr>
          <a:xfrm>
            <a:off x="228600" y="1143000"/>
            <a:ext cx="8686800" cy="54864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Input-output interface provides a method for transferring information between internal storage and external I/O devices.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Peripherals connected to a computer need special communication links for interfacing them with the central processing unit.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The purpose of the communication link is to resolve the differences that exist between the central computer and each peripheral.</a:t>
            </a:r>
            <a:endParaRPr/>
          </a:p>
          <a:p>
            <a:pPr indent="-139700" lvl="0" marL="342900" rtl="0" algn="just">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ph idx="1" type="body"/>
          </p:nvPr>
        </p:nvSpPr>
        <p:spPr>
          <a:xfrm>
            <a:off x="228600" y="76200"/>
            <a:ext cx="8686800" cy="6400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4600"/>
              <a:buNone/>
            </a:pPr>
            <a:r>
              <a:rPr b="1" lang="en-US" sz="4600">
                <a:solidFill>
                  <a:srgbClr val="FF0000"/>
                </a:solidFill>
                <a:latin typeface="Times New Roman"/>
                <a:ea typeface="Times New Roman"/>
                <a:cs typeface="Times New Roman"/>
                <a:sym typeface="Times New Roman"/>
              </a:rPr>
              <a:t>The major differences are:</a:t>
            </a:r>
            <a:endParaRPr/>
          </a:p>
          <a:p>
            <a:pPr indent="-342900" lvl="0" marL="342900" rtl="0" algn="l">
              <a:spcBef>
                <a:spcPts val="400"/>
              </a:spcBef>
              <a:spcAft>
                <a:spcPts val="0"/>
              </a:spcAft>
              <a:buClr>
                <a:schemeClr val="dk1"/>
              </a:buClr>
              <a:buSzPts val="2000"/>
              <a:buNone/>
            </a:pPr>
            <a:r>
              <a:rPr lang="en-US" sz="2000">
                <a:latin typeface="Times New Roman"/>
                <a:ea typeface="Times New Roman"/>
                <a:cs typeface="Times New Roman"/>
                <a:sym typeface="Times New Roman"/>
              </a:rPr>
              <a:t>1. Peripherals are electromechanical and </a:t>
            </a:r>
            <a:r>
              <a:rPr lang="en-US" sz="2000">
                <a:solidFill>
                  <a:srgbClr val="0070C0"/>
                </a:solidFill>
                <a:latin typeface="Times New Roman"/>
                <a:ea typeface="Times New Roman"/>
                <a:cs typeface="Times New Roman"/>
                <a:sym typeface="Times New Roman"/>
              </a:rPr>
              <a:t>electromagnetic devices</a:t>
            </a:r>
            <a:r>
              <a:rPr lang="en-US" sz="2000">
                <a:latin typeface="Times New Roman"/>
                <a:ea typeface="Times New Roman"/>
                <a:cs typeface="Times New Roman"/>
                <a:sym typeface="Times New Roman"/>
              </a:rPr>
              <a:t> and their</a:t>
            </a:r>
            <a:endParaRPr/>
          </a:p>
          <a:p>
            <a:pPr indent="-342900" lvl="0" marL="342900" rtl="0" algn="l">
              <a:spcBef>
                <a:spcPts val="400"/>
              </a:spcBef>
              <a:spcAft>
                <a:spcPts val="0"/>
              </a:spcAft>
              <a:buClr>
                <a:schemeClr val="dk1"/>
              </a:buClr>
              <a:buSzPts val="2000"/>
              <a:buNone/>
            </a:pPr>
            <a:r>
              <a:rPr lang="en-US" sz="2000">
                <a:latin typeface="Times New Roman"/>
                <a:ea typeface="Times New Roman"/>
                <a:cs typeface="Times New Roman"/>
                <a:sym typeface="Times New Roman"/>
              </a:rPr>
              <a:t>manner of operation is different from the operation of the CPU and memory, which are electronic devices. Therefore, a conversion of signal values may be required.</a:t>
            </a:r>
            <a:endParaRPr/>
          </a:p>
          <a:p>
            <a:pPr indent="-342900" lvl="0" marL="342900" rtl="0" algn="l">
              <a:spcBef>
                <a:spcPts val="400"/>
              </a:spcBef>
              <a:spcAft>
                <a:spcPts val="0"/>
              </a:spcAft>
              <a:buClr>
                <a:srgbClr val="0070C0"/>
              </a:buClr>
              <a:buSzPts val="2000"/>
              <a:buNone/>
            </a:pPr>
            <a:r>
              <a:rPr lang="en-US" sz="2000">
                <a:solidFill>
                  <a:srgbClr val="0070C0"/>
                </a:solidFill>
                <a:latin typeface="Times New Roman"/>
                <a:ea typeface="Times New Roman"/>
                <a:cs typeface="Times New Roman"/>
                <a:sym typeface="Times New Roman"/>
              </a:rPr>
              <a:t>	Electric bells and buzzers, Loudspeakers and headphones, Motors and generators, Transformers etc.</a:t>
            </a:r>
            <a:endParaRPr/>
          </a:p>
          <a:p>
            <a:pPr indent="-342900" lvl="0" marL="342900" rtl="0" algn="l">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342900" lvl="0" marL="342900" rtl="0" algn="l">
              <a:spcBef>
                <a:spcPts val="400"/>
              </a:spcBef>
              <a:spcAft>
                <a:spcPts val="0"/>
              </a:spcAft>
              <a:buClr>
                <a:schemeClr val="dk1"/>
              </a:buClr>
              <a:buSzPts val="2000"/>
              <a:buNone/>
            </a:pPr>
            <a:r>
              <a:rPr lang="en-US" sz="2000">
                <a:latin typeface="Times New Roman"/>
                <a:ea typeface="Times New Roman"/>
                <a:cs typeface="Times New Roman"/>
                <a:sym typeface="Times New Roman"/>
              </a:rPr>
              <a:t>2. The data transfer rate of peripherals is usually slower than the transfer rate of the CPU, and consequently, a synchronization mechanism may be needed.</a:t>
            </a:r>
            <a:endParaRPr/>
          </a:p>
          <a:p>
            <a:pPr indent="-342900" lvl="0" marL="342900" rtl="0" algn="l">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342900" lvl="0" marL="342900" rtl="0" algn="l">
              <a:spcBef>
                <a:spcPts val="400"/>
              </a:spcBef>
              <a:spcAft>
                <a:spcPts val="0"/>
              </a:spcAft>
              <a:buClr>
                <a:schemeClr val="dk1"/>
              </a:buClr>
              <a:buSzPts val="2000"/>
              <a:buNone/>
            </a:pPr>
            <a:r>
              <a:rPr lang="en-US" sz="2000">
                <a:latin typeface="Times New Roman"/>
                <a:ea typeface="Times New Roman"/>
                <a:cs typeface="Times New Roman"/>
                <a:sym typeface="Times New Roman"/>
              </a:rPr>
              <a:t>3. Data codes and formats in peripherals differ from the word format in the CPU and memory.</a:t>
            </a:r>
            <a:endParaRPr/>
          </a:p>
          <a:p>
            <a:pPr indent="-342900" lvl="0" marL="342900" rtl="0" algn="l">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342900" lvl="0" marL="342900" rtl="0" algn="l">
              <a:spcBef>
                <a:spcPts val="400"/>
              </a:spcBef>
              <a:spcAft>
                <a:spcPts val="0"/>
              </a:spcAft>
              <a:buClr>
                <a:schemeClr val="dk1"/>
              </a:buClr>
              <a:buSzPts val="2000"/>
              <a:buNone/>
            </a:pPr>
            <a:r>
              <a:rPr lang="en-US" sz="2000">
                <a:latin typeface="Times New Roman"/>
                <a:ea typeface="Times New Roman"/>
                <a:cs typeface="Times New Roman"/>
                <a:sym typeface="Times New Roman"/>
              </a:rPr>
              <a:t>4. The operating modes of peripherals are different from each other and each must be controlled so as not to disturb the operation of other peripherals connected to the CPU.</a:t>
            </a:r>
            <a:endParaRPr sz="20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8"/>
          <p:cNvSpPr txBox="1"/>
          <p:nvPr>
            <p:ph idx="1" type="body"/>
          </p:nvPr>
        </p:nvSpPr>
        <p:spPr>
          <a:xfrm>
            <a:off x="228600" y="228600"/>
            <a:ext cx="8686800" cy="64008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To resolve these differences, computer systems include special hardware components between the CPU and peripherals to supervise and synchronize all input and output transfers.</a:t>
            </a:r>
            <a:endParaRPr/>
          </a:p>
          <a:p>
            <a:pPr indent="-342900" lvl="0" marL="342900" rtl="0" algn="just">
              <a:spcBef>
                <a:spcPts val="640"/>
              </a:spcBef>
              <a:spcAft>
                <a:spcPts val="0"/>
              </a:spcAft>
              <a:buClr>
                <a:schemeClr val="dk1"/>
              </a:buClr>
              <a:buSzPts val="3200"/>
              <a:buNone/>
            </a:pPr>
            <a:r>
              <a:rPr lang="en-US">
                <a:latin typeface="Times New Roman"/>
                <a:ea typeface="Times New Roman"/>
                <a:cs typeface="Times New Roman"/>
                <a:sym typeface="Times New Roman"/>
              </a:rPr>
              <a:t>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These components are called interface units because they interface between the processor bus and the peripheral device.</a:t>
            </a:r>
            <a:endParaRPr/>
          </a:p>
          <a:p>
            <a:pPr indent="-342900" lvl="0" marL="342900" rtl="0" algn="just">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In addition, each device may have its own controller that supervises the operations of the particular mechanism in the peripheral</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p:nvPr/>
        </p:nvSpPr>
        <p:spPr>
          <a:xfrm>
            <a:off x="2057400" y="253425"/>
            <a:ext cx="556594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Times New Roman"/>
                <a:ea typeface="Times New Roman"/>
                <a:cs typeface="Times New Roman"/>
                <a:sym typeface="Times New Roman"/>
              </a:rPr>
              <a:t>I/O Bus and Interface modules</a:t>
            </a:r>
            <a:endParaRPr b="1" sz="3200">
              <a:solidFill>
                <a:srgbClr val="FF0000"/>
              </a:solidFill>
              <a:latin typeface="Arial"/>
              <a:ea typeface="Arial"/>
              <a:cs typeface="Arial"/>
              <a:sym typeface="Arial"/>
            </a:endParaRPr>
          </a:p>
        </p:txBody>
      </p:sp>
      <p:pic>
        <p:nvPicPr>
          <p:cNvPr id="189" name="Google Shape;189;p19"/>
          <p:cNvPicPr preferRelativeResize="0"/>
          <p:nvPr/>
        </p:nvPicPr>
        <p:blipFill rotWithShape="1">
          <a:blip r:embed="rId3">
            <a:alphaModFix/>
          </a:blip>
          <a:srcRect b="33333" l="60625" r="6249" t="33333"/>
          <a:stretch/>
        </p:blipFill>
        <p:spPr>
          <a:xfrm>
            <a:off x="304800" y="990600"/>
            <a:ext cx="8686800" cy="4917032"/>
          </a:xfrm>
          <a:prstGeom prst="rect">
            <a:avLst/>
          </a:prstGeom>
          <a:noFill/>
          <a:ln>
            <a:noFill/>
          </a:ln>
        </p:spPr>
      </p:pic>
      <p:sp>
        <p:nvSpPr>
          <p:cNvPr id="190" name="Google Shape;190;p19"/>
          <p:cNvSpPr txBox="1"/>
          <p:nvPr/>
        </p:nvSpPr>
        <p:spPr>
          <a:xfrm>
            <a:off x="2209800" y="1066800"/>
            <a:ext cx="609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11-1</a:t>
            </a:r>
            <a:endParaRPr sz="1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36C09"/>
              </a:buClr>
              <a:buSzPts val="4400"/>
              <a:buFont typeface="Times New Roman"/>
              <a:buNone/>
            </a:pPr>
            <a:r>
              <a:rPr b="1" lang="en-US">
                <a:solidFill>
                  <a:srgbClr val="E36C09"/>
                </a:solidFill>
                <a:latin typeface="Times New Roman"/>
                <a:ea typeface="Times New Roman"/>
                <a:cs typeface="Times New Roman"/>
                <a:sym typeface="Times New Roman"/>
              </a:rPr>
              <a:t>Memory Organization:</a:t>
            </a:r>
            <a:r>
              <a:rPr b="1" lang="en-US">
                <a:latin typeface="Times New Roman"/>
                <a:ea typeface="Times New Roman"/>
                <a:cs typeface="Times New Roman"/>
                <a:sym typeface="Times New Roman"/>
              </a:rPr>
              <a:t> </a:t>
            </a:r>
            <a:endParaRPr/>
          </a:p>
        </p:txBody>
      </p:sp>
      <p:sp>
        <p:nvSpPr>
          <p:cNvPr id="91" name="Google Shape;91;p2"/>
          <p:cNvSpPr txBox="1"/>
          <p:nvPr>
            <p:ph idx="1" type="body"/>
          </p:nvPr>
        </p:nvSpPr>
        <p:spPr>
          <a:xfrm>
            <a:off x="228600" y="1676400"/>
            <a:ext cx="8686800" cy="51054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The memory unit stores the binary information in the form of bits. </a:t>
            </a:r>
            <a:endParaRPr/>
          </a:p>
          <a:p>
            <a:pPr indent="-342900" lvl="0" marL="342900" rtl="0" algn="just">
              <a:spcBef>
                <a:spcPts val="640"/>
              </a:spcBef>
              <a:spcAft>
                <a:spcPts val="0"/>
              </a:spcAft>
              <a:buClr>
                <a:schemeClr val="dk1"/>
              </a:buClr>
              <a:buSzPts val="3200"/>
              <a:buNone/>
            </a:pPr>
            <a:r>
              <a:rPr lang="en-US">
                <a:latin typeface="Times New Roman"/>
                <a:ea typeface="Times New Roman"/>
                <a:cs typeface="Times New Roman"/>
                <a:sym typeface="Times New Roman"/>
              </a:rPr>
              <a:t>Generally, memory/storage is classified into 2 categories:</a:t>
            </a:r>
            <a:endParaRPr/>
          </a:p>
          <a:p>
            <a:pPr indent="-342900" lvl="0" marL="342900" rtl="0" algn="just">
              <a:spcBef>
                <a:spcPts val="640"/>
              </a:spcBef>
              <a:spcAft>
                <a:spcPts val="0"/>
              </a:spcAft>
              <a:buClr>
                <a:srgbClr val="00B0F0"/>
              </a:buClr>
              <a:buSzPts val="3200"/>
              <a:buChar char="•"/>
            </a:pPr>
            <a:r>
              <a:rPr b="1" lang="en-US">
                <a:solidFill>
                  <a:srgbClr val="00B0F0"/>
                </a:solidFill>
                <a:latin typeface="Times New Roman"/>
                <a:ea typeface="Times New Roman"/>
                <a:cs typeface="Times New Roman"/>
                <a:sym typeface="Times New Roman"/>
              </a:rPr>
              <a:t>Volatile Memory</a:t>
            </a:r>
            <a:r>
              <a:rPr lang="en-US">
                <a:solidFill>
                  <a:srgbClr val="00B0F0"/>
                </a:solidFill>
                <a:latin typeface="Times New Roman"/>
                <a:ea typeface="Times New Roman"/>
                <a:cs typeface="Times New Roman"/>
                <a:sym typeface="Times New Roman"/>
              </a:rPr>
              <a:t>: </a:t>
            </a:r>
            <a:endParaRPr/>
          </a:p>
          <a:p>
            <a:pPr indent="-342900" lvl="0" marL="342900" rtl="0" algn="just">
              <a:spcBef>
                <a:spcPts val="640"/>
              </a:spcBef>
              <a:spcAft>
                <a:spcPts val="0"/>
              </a:spcAft>
              <a:buClr>
                <a:srgbClr val="00B0F0"/>
              </a:buClr>
              <a:buSzPts val="3200"/>
              <a:buNone/>
            </a:pPr>
            <a:r>
              <a:rPr lang="en-US">
                <a:solidFill>
                  <a:srgbClr val="00B0F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This loses its data, when power is switched off.</a:t>
            </a:r>
            <a:endParaRPr/>
          </a:p>
          <a:p>
            <a:pPr indent="-342900" lvl="0" marL="342900" rtl="0" algn="just">
              <a:spcBef>
                <a:spcPts val="640"/>
              </a:spcBef>
              <a:spcAft>
                <a:spcPts val="0"/>
              </a:spcAft>
              <a:buClr>
                <a:srgbClr val="00B0F0"/>
              </a:buClr>
              <a:buSzPts val="3200"/>
              <a:buChar char="•"/>
            </a:pPr>
            <a:r>
              <a:rPr b="1" lang="en-US">
                <a:solidFill>
                  <a:srgbClr val="00B0F0"/>
                </a:solidFill>
                <a:latin typeface="Times New Roman"/>
                <a:ea typeface="Times New Roman"/>
                <a:cs typeface="Times New Roman"/>
                <a:sym typeface="Times New Roman"/>
              </a:rPr>
              <a:t>Non-Volatile Memory</a:t>
            </a:r>
            <a:r>
              <a:rPr lang="en-US">
                <a:solidFill>
                  <a:srgbClr val="00B0F0"/>
                </a:solidFill>
                <a:latin typeface="Times New Roman"/>
                <a:ea typeface="Times New Roman"/>
                <a:cs typeface="Times New Roman"/>
                <a:sym typeface="Times New Roman"/>
              </a:rPr>
              <a:t>:</a:t>
            </a:r>
            <a:r>
              <a:rPr lang="en-US">
                <a:latin typeface="Times New Roman"/>
                <a:ea typeface="Times New Roman"/>
                <a:cs typeface="Times New Roman"/>
                <a:sym typeface="Times New Roman"/>
              </a:rPr>
              <a:t> </a:t>
            </a:r>
            <a:endParaRPr/>
          </a:p>
          <a:p>
            <a:pPr indent="-342900" lvl="0" marL="342900" rtl="0" algn="just">
              <a:spcBef>
                <a:spcPts val="640"/>
              </a:spcBef>
              <a:spcAft>
                <a:spcPts val="0"/>
              </a:spcAft>
              <a:buClr>
                <a:schemeClr val="dk1"/>
              </a:buClr>
              <a:buSzPts val="3200"/>
              <a:buNone/>
            </a:pPr>
            <a:r>
              <a:rPr lang="en-US">
                <a:latin typeface="Times New Roman"/>
                <a:ea typeface="Times New Roman"/>
                <a:cs typeface="Times New Roman"/>
                <a:sym typeface="Times New Roman"/>
              </a:rPr>
              <a:t>	This is a permanent storage and does not lose any data when power is switched off.</a:t>
            </a:r>
            <a:endParaRPr/>
          </a:p>
          <a:p>
            <a:pPr indent="-139700" lvl="0" marL="342900" rtl="0" algn="just">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
        <p:nvSpPr>
          <p:cNvPr id="92" name="Google Shape;92;p2"/>
          <p:cNvSpPr/>
          <p:nvPr/>
        </p:nvSpPr>
        <p:spPr>
          <a:xfrm>
            <a:off x="304800" y="762000"/>
            <a:ext cx="8686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The memory unit Is an essential component in any digital computer since It Is needed for storing programs and data.</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idx="1" type="body"/>
          </p:nvPr>
        </p:nvSpPr>
        <p:spPr>
          <a:xfrm>
            <a:off x="228600" y="304800"/>
            <a:ext cx="8686800" cy="62484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A typical communication link between the processor and several peripherals is shown in above Figure.</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 The 1/O bus consists of data lines, address lines, and control lines.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The magnetic disk, printer, and keyboard and display terminal are employed in practically any general-purpose computer. The magnetic tape is used in some computers for backup storage.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Each peripheral device has associated with it an </a:t>
            </a:r>
            <a:r>
              <a:rPr lang="en-US" u="sng">
                <a:solidFill>
                  <a:schemeClr val="hlink"/>
                </a:solidFill>
                <a:latin typeface="Times New Roman"/>
                <a:ea typeface="Times New Roman"/>
                <a:cs typeface="Times New Roman"/>
                <a:sym typeface="Times New Roman"/>
                <a:hlinkClick action="ppaction://hlinksldjump" r:id="rId3"/>
              </a:rPr>
              <a:t>interface unit</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idx="1" type="body"/>
          </p:nvPr>
        </p:nvSpPr>
        <p:spPr>
          <a:xfrm>
            <a:off x="304800" y="685800"/>
            <a:ext cx="8595360" cy="547116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The I/O bus from the processor is attached to all peripheral interfaces.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To communicate with a particular device, the processor places a device address on the address lines.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Each interface attached to the I/O bus contains an address decoder that monitors the address lines.</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 When the interface detects its own address, it activates the path between the bus lines and the device that it controls. </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idx="1" type="body"/>
          </p:nvPr>
        </p:nvSpPr>
        <p:spPr>
          <a:xfrm>
            <a:off x="228600" y="503237"/>
            <a:ext cx="8686800" cy="6049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All peripherals whose address does not  correspond to the address in the bus are disabled by their interface.</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At the same time that the address is made available In the address lines, the processor provides a function code in the control lines.</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interface selected responds to the function code and proceeds to execute it.</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Interface:</a:t>
            </a:r>
            <a:endParaRPr b="1">
              <a:solidFill>
                <a:srgbClr val="FF0000"/>
              </a:solidFill>
              <a:latin typeface="Times New Roman"/>
              <a:ea typeface="Times New Roman"/>
              <a:cs typeface="Times New Roman"/>
              <a:sym typeface="Times New Roman"/>
            </a:endParaRPr>
          </a:p>
        </p:txBody>
      </p:sp>
      <p:sp>
        <p:nvSpPr>
          <p:cNvPr id="211" name="Google Shape;211;p23"/>
          <p:cNvSpPr txBox="1"/>
          <p:nvPr>
            <p:ph idx="1" type="body"/>
          </p:nvPr>
        </p:nvSpPr>
        <p:spPr>
          <a:xfrm>
            <a:off x="228600" y="838200"/>
            <a:ext cx="8686800" cy="5791200"/>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Each interface decodes the “address and control” received from the I/O bus, interprets them for the peripheral, and provides signals for the peripheral controller. </a:t>
            </a:r>
            <a:endParaRPr/>
          </a:p>
          <a:p>
            <a:pPr indent="-139700" lvl="0" marL="342900" rtl="0" algn="just">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It also synchronizes the data flow and supervises the transfer between peripheral and processor.</a:t>
            </a:r>
            <a:endParaRPr/>
          </a:p>
          <a:p>
            <a:pPr indent="-139700" lvl="0" marL="342900" rtl="0" algn="just">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There are four types of commands that an interface may receive. </a:t>
            </a:r>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They are classified as control, status, data output, and data input.</a:t>
            </a:r>
            <a:endParaRPr/>
          </a:p>
          <a:p>
            <a:pPr indent="-342900" lvl="0" marL="342900" rtl="0" algn="just">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idx="1" type="body"/>
          </p:nvPr>
        </p:nvSpPr>
        <p:spPr>
          <a:xfrm>
            <a:off x="304800" y="457200"/>
            <a:ext cx="8610600" cy="6049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A </a:t>
            </a:r>
            <a:r>
              <a:rPr lang="en-US">
                <a:solidFill>
                  <a:srgbClr val="00B0F0"/>
                </a:solidFill>
                <a:latin typeface="Times New Roman"/>
                <a:ea typeface="Times New Roman"/>
                <a:cs typeface="Times New Roman"/>
                <a:sym typeface="Times New Roman"/>
              </a:rPr>
              <a:t>control command</a:t>
            </a:r>
            <a:r>
              <a:rPr lang="en-US">
                <a:latin typeface="Times New Roman"/>
                <a:ea typeface="Times New Roman"/>
                <a:cs typeface="Times New Roman"/>
                <a:sym typeface="Times New Roman"/>
              </a:rPr>
              <a:t> is issued to activate the peripheral and to inform it what to do.</a:t>
            </a:r>
            <a:endParaRPr/>
          </a:p>
          <a:p>
            <a:pPr indent="-285750" lvl="1" marL="742950" rtl="0" algn="l">
              <a:spcBef>
                <a:spcPts val="56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Example</a:t>
            </a:r>
            <a:r>
              <a:rPr lang="en-US">
                <a:latin typeface="Times New Roman"/>
                <a:ea typeface="Times New Roman"/>
                <a:cs typeface="Times New Roman"/>
                <a:sym typeface="Times New Roman"/>
              </a:rPr>
              <a:t>, a magnetic tape unit may be instructed to backspace the tape by one record, to rewind the tape, or to start the tape moving in the forward direction.</a:t>
            </a:r>
            <a:endParaRPr/>
          </a:p>
          <a:p>
            <a:pPr indent="-285750" lvl="1" marL="742950" rtl="0" algn="l">
              <a:spcBef>
                <a:spcPts val="560"/>
              </a:spcBef>
              <a:spcAft>
                <a:spcPts val="0"/>
              </a:spcAft>
              <a:buClr>
                <a:schemeClr val="dk1"/>
              </a:buClr>
              <a:buSzPts val="2800"/>
              <a:buNone/>
            </a:pPr>
            <a:r>
              <a:rPr lang="en-US">
                <a:latin typeface="Times New Roman"/>
                <a:ea typeface="Times New Roman"/>
                <a:cs typeface="Times New Roman"/>
                <a:sym typeface="Times New Roman"/>
              </a:rPr>
              <a:t>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particular control command issued depends on the peripheral, and each peripheral receives its own distinguished sequence of control commands, depending on its mode of operation.</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Controller</a:t>
            </a:r>
            <a:endParaRPr b="1">
              <a:solidFill>
                <a:srgbClr val="FF0000"/>
              </a:solidFill>
            </a:endParaRPr>
          </a:p>
        </p:txBody>
      </p:sp>
      <p:sp>
        <p:nvSpPr>
          <p:cNvPr id="222" name="Google Shape;222;p25"/>
          <p:cNvSpPr txBox="1"/>
          <p:nvPr>
            <p:ph idx="1" type="body"/>
          </p:nvPr>
        </p:nvSpPr>
        <p:spPr>
          <a:xfrm>
            <a:off x="381000" y="838200"/>
            <a:ext cx="8534400" cy="54864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Each peripheral has its own controller that operates the particular electromechanical device.</a:t>
            </a:r>
            <a:endParaRPr/>
          </a:p>
          <a:p>
            <a:pPr indent="-342900" lvl="0" marL="342900" rtl="0" algn="just">
              <a:spcBef>
                <a:spcPts val="640"/>
              </a:spcBef>
              <a:spcAft>
                <a:spcPts val="0"/>
              </a:spcAft>
              <a:buClr>
                <a:schemeClr val="dk1"/>
              </a:buClr>
              <a:buSzPts val="3200"/>
              <a:buNone/>
            </a:pPr>
            <a:r>
              <a:rPr lang="en-US">
                <a:latin typeface="Times New Roman"/>
                <a:ea typeface="Times New Roman"/>
                <a:cs typeface="Times New Roman"/>
                <a:sym typeface="Times New Roman"/>
              </a:rPr>
              <a:t> </a:t>
            </a:r>
            <a:endParaRPr/>
          </a:p>
          <a:p>
            <a:pPr indent="-342900" lvl="0" marL="342900" rtl="0" algn="just">
              <a:spcBef>
                <a:spcPts val="640"/>
              </a:spcBef>
              <a:spcAft>
                <a:spcPts val="0"/>
              </a:spcAft>
              <a:buClr>
                <a:srgbClr val="FF0000"/>
              </a:buClr>
              <a:buSzPts val="3200"/>
              <a:buNone/>
            </a:pPr>
            <a:r>
              <a:rPr b="1" lang="en-US">
                <a:solidFill>
                  <a:srgbClr val="FF0000"/>
                </a:solidFill>
                <a:latin typeface="Times New Roman"/>
                <a:ea typeface="Times New Roman"/>
                <a:cs typeface="Times New Roman"/>
                <a:sym typeface="Times New Roman"/>
              </a:rPr>
              <a:t>Example</a:t>
            </a:r>
            <a:r>
              <a:rPr lang="en-US">
                <a:latin typeface="Times New Roman"/>
                <a:ea typeface="Times New Roman"/>
                <a:cs typeface="Times New Roman"/>
                <a:sym typeface="Times New Roman"/>
              </a:rPr>
              <a:t>, the printer controller controls the paper motion, the print timing, and the selection of printing characters.</a:t>
            </a:r>
            <a:endParaRPr/>
          </a:p>
          <a:p>
            <a:pPr indent="-342900" lvl="0" marL="342900" rtl="0" algn="just">
              <a:spcBef>
                <a:spcPts val="640"/>
              </a:spcBef>
              <a:spcAft>
                <a:spcPts val="0"/>
              </a:spcAft>
              <a:buClr>
                <a:schemeClr val="dk1"/>
              </a:buClr>
              <a:buSzPts val="3200"/>
              <a:buNone/>
            </a:pPr>
            <a:r>
              <a:rPr lang="en-US">
                <a:latin typeface="Times New Roman"/>
                <a:ea typeface="Times New Roman"/>
                <a:cs typeface="Times New Roman"/>
                <a:sym typeface="Times New Roman"/>
              </a:rPr>
              <a:t>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A controller may be housed separately or may be physically integrated with the peripheral.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I/O versus Memory Bus</a:t>
            </a:r>
            <a:endParaRPr b="1">
              <a:solidFill>
                <a:srgbClr val="FF0000"/>
              </a:solidFill>
              <a:latin typeface="Times New Roman"/>
              <a:ea typeface="Times New Roman"/>
              <a:cs typeface="Times New Roman"/>
              <a:sym typeface="Times New Roman"/>
            </a:endParaRPr>
          </a:p>
        </p:txBody>
      </p:sp>
      <p:sp>
        <p:nvSpPr>
          <p:cNvPr id="228" name="Google Shape;228;p26"/>
          <p:cNvSpPr txBox="1"/>
          <p:nvPr>
            <p:ph idx="1" type="body"/>
          </p:nvPr>
        </p:nvSpPr>
        <p:spPr>
          <a:xfrm>
            <a:off x="304800" y="990600"/>
            <a:ext cx="8686800" cy="54864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latin typeface="Times New Roman"/>
                <a:ea typeface="Times New Roman"/>
                <a:cs typeface="Times New Roman"/>
                <a:sym typeface="Times New Roman"/>
              </a:rPr>
              <a:t>In addition to communicating with I/O, the processor must communicate with the memory unit. </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Like the I/O bus, the memory bus contains data, address, and read/write control lines. </a:t>
            </a:r>
            <a:endParaRPr/>
          </a:p>
          <a:p>
            <a:pPr indent="-342900" lvl="0" marL="342900" rtl="0" algn="l">
              <a:spcBef>
                <a:spcPts val="592"/>
              </a:spcBef>
              <a:spcAft>
                <a:spcPts val="0"/>
              </a:spcAft>
              <a:buClr>
                <a:srgbClr val="0070C0"/>
              </a:buClr>
              <a:buSzPct val="100000"/>
              <a:buNone/>
            </a:pPr>
            <a:r>
              <a:rPr lang="en-US">
                <a:solidFill>
                  <a:srgbClr val="0070C0"/>
                </a:solidFill>
                <a:latin typeface="Times New Roman"/>
                <a:ea typeface="Times New Roman"/>
                <a:cs typeface="Times New Roman"/>
                <a:sym typeface="Times New Roman"/>
              </a:rPr>
              <a:t>There are three ways that computer buses can be used to communicate with memory and I/O:</a:t>
            </a:r>
            <a:endParaRPr/>
          </a:p>
          <a:p>
            <a:pPr indent="-342900" lvl="0" marL="342900" rtl="0" algn="l">
              <a:spcBef>
                <a:spcPts val="592"/>
              </a:spcBef>
              <a:spcAft>
                <a:spcPts val="0"/>
              </a:spcAft>
              <a:buClr>
                <a:schemeClr val="dk1"/>
              </a:buClr>
              <a:buSzPct val="100000"/>
              <a:buNone/>
            </a:pPr>
            <a:r>
              <a:rPr lang="en-US">
                <a:latin typeface="Times New Roman"/>
                <a:ea typeface="Times New Roman"/>
                <a:cs typeface="Times New Roman"/>
                <a:sym typeface="Times New Roman"/>
              </a:rPr>
              <a:t>1. Use two separate buses, one for memory and the other for I/O.</a:t>
            </a:r>
            <a:endParaRPr/>
          </a:p>
          <a:p>
            <a:pPr indent="-342900" lvl="0" marL="342900" rtl="0" algn="l">
              <a:spcBef>
                <a:spcPts val="592"/>
              </a:spcBef>
              <a:spcAft>
                <a:spcPts val="0"/>
              </a:spcAft>
              <a:buClr>
                <a:schemeClr val="dk1"/>
              </a:buClr>
              <a:buSzPct val="100000"/>
              <a:buNone/>
            </a:pPr>
            <a:r>
              <a:rPr lang="en-US">
                <a:latin typeface="Times New Roman"/>
                <a:ea typeface="Times New Roman"/>
                <a:cs typeface="Times New Roman"/>
                <a:sym typeface="Times New Roman"/>
              </a:rPr>
              <a:t>2. Use one common bus for both memory and I/O but have separate control lines for each.</a:t>
            </a:r>
            <a:endParaRPr/>
          </a:p>
          <a:p>
            <a:pPr indent="-342900" lvl="0" marL="342900" rtl="0" algn="l">
              <a:spcBef>
                <a:spcPts val="592"/>
              </a:spcBef>
              <a:spcAft>
                <a:spcPts val="0"/>
              </a:spcAft>
              <a:buClr>
                <a:schemeClr val="dk1"/>
              </a:buClr>
              <a:buSzPct val="100000"/>
              <a:buNone/>
            </a:pPr>
            <a:r>
              <a:rPr lang="en-US">
                <a:latin typeface="Times New Roman"/>
                <a:ea typeface="Times New Roman"/>
                <a:cs typeface="Times New Roman"/>
                <a:sym typeface="Times New Roman"/>
              </a:rPr>
              <a:t>3. Use one common bus for memory and I/O with common control lines.</a:t>
            </a:r>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idx="1" type="body"/>
          </p:nvPr>
        </p:nvSpPr>
        <p:spPr>
          <a:xfrm>
            <a:off x="304800" y="381000"/>
            <a:ext cx="8503920" cy="6019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In the first method, the computer has independent sets of data, address, and control buses, one for accessing memory and the other for I/O.</a:t>
            </a:r>
            <a:endParaRPr/>
          </a:p>
          <a:p>
            <a:pPr indent="-342900" lvl="0" marL="342900" rtl="0" algn="l">
              <a:spcBef>
                <a:spcPts val="640"/>
              </a:spcBef>
              <a:spcAft>
                <a:spcPts val="0"/>
              </a:spcAft>
              <a:buClr>
                <a:schemeClr val="dk1"/>
              </a:buClr>
              <a:buSzPts val="3200"/>
              <a:buNone/>
            </a:pPr>
            <a:r>
              <a:rPr lang="en-US">
                <a:latin typeface="Times New Roman"/>
                <a:ea typeface="Times New Roman"/>
                <a:cs typeface="Times New Roman"/>
                <a:sym typeface="Times New Roman"/>
              </a:rPr>
              <a:t>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This is done in computers that provide a separate I/O processor (</a:t>
            </a:r>
            <a:r>
              <a:rPr lang="en-US" u="sng">
                <a:solidFill>
                  <a:schemeClr val="hlink"/>
                </a:solidFill>
                <a:latin typeface="Times New Roman"/>
                <a:ea typeface="Times New Roman"/>
                <a:cs typeface="Times New Roman"/>
                <a:sym typeface="Times New Roman"/>
                <a:hlinkClick action="ppaction://hlinksldjump" r:id="rId3"/>
              </a:rPr>
              <a:t>IOP</a:t>
            </a:r>
            <a:r>
              <a:rPr lang="en-US">
                <a:latin typeface="Times New Roman"/>
                <a:ea typeface="Times New Roman"/>
                <a:cs typeface="Times New Roman"/>
                <a:sym typeface="Times New Roman"/>
              </a:rPr>
              <a:t>) in addition to the central processing unit (CPU).</a:t>
            </a:r>
            <a:endParaRPr/>
          </a:p>
          <a:p>
            <a:pPr indent="-342900" lvl="0" marL="342900" rtl="0" algn="l">
              <a:spcBef>
                <a:spcPts val="640"/>
              </a:spcBef>
              <a:spcAft>
                <a:spcPts val="0"/>
              </a:spcAft>
              <a:buClr>
                <a:schemeClr val="dk1"/>
              </a:buClr>
              <a:buSzPts val="3200"/>
              <a:buNone/>
            </a:pPr>
            <a:r>
              <a:rPr lang="en-US">
                <a:latin typeface="Times New Roman"/>
                <a:ea typeface="Times New Roman"/>
                <a:cs typeface="Times New Roman"/>
                <a:sym typeface="Times New Roman"/>
              </a:rPr>
              <a:t>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memory communicates with both the CPU and the IOP through a memory bus. </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idx="1" type="body"/>
          </p:nvPr>
        </p:nvSpPr>
        <p:spPr>
          <a:xfrm>
            <a:off x="304800" y="533400"/>
            <a:ext cx="8595360" cy="59436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The IOP communicates also with the input and output devices through a separate I/O bus with its own address, data and control lines.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The purpose of the IOP is to provide an independent pathway for the transfer of information between external devices and internal memory.</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The I/O processor is sometimes called a data channel.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9"/>
          <p:cNvPicPr preferRelativeResize="0"/>
          <p:nvPr>
            <p:ph idx="1" type="body"/>
          </p:nvPr>
        </p:nvPicPr>
        <p:blipFill rotWithShape="1">
          <a:blip r:embed="rId3">
            <a:alphaModFix/>
          </a:blip>
          <a:srcRect b="32220" l="1436" r="1566" t="-1"/>
          <a:stretch/>
        </p:blipFill>
        <p:spPr>
          <a:xfrm>
            <a:off x="381000" y="281420"/>
            <a:ext cx="8229600" cy="64241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t/>
            </a:r>
            <a:endParaRPr/>
          </a:p>
        </p:txBody>
      </p:sp>
      <p:pic>
        <p:nvPicPr>
          <p:cNvPr descr="D:\majeed\2019-20 II Sem\CO\UNIT IV\download.png" id="98" name="Google Shape;98;p3"/>
          <p:cNvPicPr preferRelativeResize="0"/>
          <p:nvPr>
            <p:ph idx="1" type="body"/>
          </p:nvPr>
        </p:nvPicPr>
        <p:blipFill rotWithShape="1">
          <a:blip r:embed="rId3">
            <a:alphaModFix/>
          </a:blip>
          <a:srcRect b="3787" l="20175" r="20174" t="5064"/>
          <a:stretch/>
        </p:blipFill>
        <p:spPr>
          <a:xfrm>
            <a:off x="457200" y="1447800"/>
            <a:ext cx="8229600" cy="43568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0"/>
          <p:cNvPicPr preferRelativeResize="0"/>
          <p:nvPr>
            <p:ph idx="1" type="body"/>
          </p:nvPr>
        </p:nvPicPr>
        <p:blipFill rotWithShape="1">
          <a:blip r:embed="rId3">
            <a:alphaModFix/>
          </a:blip>
          <a:srcRect b="13463" l="6477" r="7604" t="7341"/>
          <a:stretch/>
        </p:blipFill>
        <p:spPr>
          <a:xfrm>
            <a:off x="304800" y="982641"/>
            <a:ext cx="8647617" cy="51206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628650" y="10278"/>
            <a:ext cx="78867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I/O Processor</a:t>
            </a:r>
            <a:endParaRPr b="1">
              <a:solidFill>
                <a:srgbClr val="FF0000"/>
              </a:solidFill>
              <a:latin typeface="Times New Roman"/>
              <a:ea typeface="Times New Roman"/>
              <a:cs typeface="Times New Roman"/>
              <a:sym typeface="Times New Roman"/>
            </a:endParaRPr>
          </a:p>
        </p:txBody>
      </p:sp>
      <p:sp>
        <p:nvSpPr>
          <p:cNvPr id="254" name="Google Shape;254;p31"/>
          <p:cNvSpPr txBox="1"/>
          <p:nvPr>
            <p:ph idx="1" type="body"/>
          </p:nvPr>
        </p:nvSpPr>
        <p:spPr>
          <a:xfrm>
            <a:off x="381000" y="914400"/>
            <a:ext cx="8503920" cy="5540991"/>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latin typeface="Times New Roman"/>
                <a:ea typeface="Times New Roman"/>
                <a:cs typeface="Times New Roman"/>
                <a:sym typeface="Times New Roman"/>
              </a:rPr>
              <a:t>It is a processor with direct memory access capabilities that means it has the ability to access the memory directly without the CPU involvement.</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In this computer system is divided into memory unit and the no. of processors.</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In Each I/O processor (IOP) control and manages the I/O task, means what are the control task coming from external devices that will be manage by I/O processer. </a:t>
            </a:r>
            <a:endParaRPr>
              <a:latin typeface="Times New Roman"/>
              <a:ea typeface="Times New Roman"/>
              <a:cs typeface="Times New Roman"/>
              <a:sym typeface="Times New Roman"/>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It can fetch and executes its own instructions received from either from peripherals or from the memory.</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Memory occupies the central position and communicate with each processor (CPU and I/O processors).</a:t>
            </a:r>
            <a:endParaRPr>
              <a:latin typeface="Times New Roman"/>
              <a:ea typeface="Times New Roman"/>
              <a:cs typeface="Times New Roman"/>
              <a:sym typeface="Times New Roman"/>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The I/O Subsystem of the computer, provides an efficient mode of communication between the central system and the outside environment.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idx="1" type="body"/>
          </p:nvPr>
        </p:nvSpPr>
        <p:spPr>
          <a:xfrm>
            <a:off x="239687" y="1123666"/>
            <a:ext cx="8686800" cy="5581934"/>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rtl="0" algn="just">
              <a:lnSpc>
                <a:spcPct val="170000"/>
              </a:lnSpc>
              <a:spcBef>
                <a:spcPts val="0"/>
              </a:spcBef>
              <a:spcAft>
                <a:spcPts val="0"/>
              </a:spcAft>
              <a:buClr>
                <a:schemeClr val="dk1"/>
              </a:buClr>
              <a:buSzPct val="100000"/>
              <a:buChar char="•"/>
            </a:pPr>
            <a:r>
              <a:rPr lang="en-US">
                <a:latin typeface="Times New Roman"/>
                <a:ea typeface="Times New Roman"/>
                <a:cs typeface="Times New Roman"/>
                <a:sym typeface="Times New Roman"/>
              </a:rPr>
              <a:t>The </a:t>
            </a:r>
            <a:r>
              <a:rPr b="1" lang="en-US">
                <a:latin typeface="Times New Roman"/>
                <a:ea typeface="Times New Roman"/>
                <a:cs typeface="Times New Roman"/>
                <a:sym typeface="Times New Roman"/>
              </a:rPr>
              <a:t>DMA mode</a:t>
            </a:r>
            <a:r>
              <a:rPr lang="en-US">
                <a:latin typeface="Times New Roman"/>
                <a:ea typeface="Times New Roman"/>
                <a:cs typeface="Times New Roman"/>
                <a:sym typeface="Times New Roman"/>
              </a:rPr>
              <a:t> of data transfer reduces CPU’s overhead in handling I/O operations. </a:t>
            </a:r>
            <a:endParaRPr>
              <a:latin typeface="Times New Roman"/>
              <a:ea typeface="Times New Roman"/>
              <a:cs typeface="Times New Roman"/>
              <a:sym typeface="Times New Roman"/>
            </a:endParaRPr>
          </a:p>
          <a:p>
            <a:pPr indent="-342900" lvl="0" marL="342900" rtl="0" algn="just">
              <a:lnSpc>
                <a:spcPct val="170000"/>
              </a:lnSpc>
              <a:spcBef>
                <a:spcPts val="0"/>
              </a:spcBef>
              <a:spcAft>
                <a:spcPts val="0"/>
              </a:spcAft>
              <a:buClr>
                <a:schemeClr val="dk1"/>
              </a:buClr>
              <a:buSzPct val="100000"/>
              <a:buChar char="•"/>
            </a:pPr>
            <a:r>
              <a:rPr lang="en-US">
                <a:latin typeface="Times New Roman"/>
                <a:ea typeface="Times New Roman"/>
                <a:cs typeface="Times New Roman"/>
                <a:sym typeface="Times New Roman"/>
              </a:rPr>
              <a:t>It also allows parallelism in CPU and I/O operations. Such parallelism is necessary to avoid wastage of valuable CPU time while handling I/O devices whose speeds are much slower as compared to CPU. </a:t>
            </a:r>
            <a:endParaRPr>
              <a:latin typeface="Times New Roman"/>
              <a:ea typeface="Times New Roman"/>
              <a:cs typeface="Times New Roman"/>
              <a:sym typeface="Times New Roman"/>
            </a:endParaRPr>
          </a:p>
          <a:p>
            <a:pPr indent="-342900" lvl="0" marL="342900" rtl="0" algn="just">
              <a:lnSpc>
                <a:spcPct val="170000"/>
              </a:lnSpc>
              <a:spcBef>
                <a:spcPts val="0"/>
              </a:spcBef>
              <a:spcAft>
                <a:spcPts val="0"/>
              </a:spcAft>
              <a:buClr>
                <a:schemeClr val="dk1"/>
              </a:buClr>
              <a:buSzPct val="100000"/>
              <a:buChar char="•"/>
            </a:pPr>
            <a:r>
              <a:rPr lang="en-US">
                <a:latin typeface="Times New Roman"/>
                <a:ea typeface="Times New Roman"/>
                <a:cs typeface="Times New Roman"/>
                <a:sym typeface="Times New Roman"/>
              </a:rPr>
              <a:t>The concept of DMA operation can be extended to relieve the CPU further from getting involved with the execution of I/O operations. This gives rises to the development of special purpose processor called </a:t>
            </a:r>
            <a:r>
              <a:rPr b="1" lang="en-US">
                <a:latin typeface="Times New Roman"/>
                <a:ea typeface="Times New Roman"/>
                <a:cs typeface="Times New Roman"/>
                <a:sym typeface="Times New Roman"/>
              </a:rPr>
              <a:t>Input-Output Processor (IOP) or IO channel</a:t>
            </a:r>
            <a:r>
              <a:rPr lang="en-US">
                <a:latin typeface="Times New Roman"/>
                <a:ea typeface="Times New Roman"/>
                <a:cs typeface="Times New Roman"/>
                <a:sym typeface="Times New Roman"/>
              </a:rPr>
              <a:t>.</a:t>
            </a:r>
            <a:endParaRPr/>
          </a:p>
          <a:p>
            <a:pPr indent="-342900" lvl="0" marL="342900" rtl="0" algn="just">
              <a:lnSpc>
                <a:spcPct val="170000"/>
              </a:lnSpc>
              <a:spcBef>
                <a:spcPts val="0"/>
              </a:spcBef>
              <a:spcAft>
                <a:spcPts val="0"/>
              </a:spcAft>
              <a:buClr>
                <a:schemeClr val="dk1"/>
              </a:buClr>
              <a:buSzPct val="100000"/>
              <a:buChar char="•"/>
            </a:pPr>
            <a:r>
              <a:rPr lang="en-US">
                <a:latin typeface="Times New Roman"/>
                <a:ea typeface="Times New Roman"/>
                <a:cs typeface="Times New Roman"/>
                <a:sym typeface="Times New Roman"/>
              </a:rPr>
              <a:t>The Input Output Processor (IOP) is just like a CPU that handles the details of I/O operations. It is more equipped with facilities than those are available in typical DMA controller. The IOP can fetch and execute its own instructions that are specifically designed to characterize I/O transfers. In addition to the I/O – related tasks, it can perform other processing tasks like arithmetic, logic, branching and code translation. The main memory unit takes the pivotal role. It communicates with processor by the means of DMA.</a:t>
            </a:r>
            <a:endParaRPr/>
          </a:p>
          <a:p>
            <a:pPr indent="-246380" lvl="0" marL="342900" rtl="0" algn="just">
              <a:lnSpc>
                <a:spcPct val="170000"/>
              </a:lnSpc>
              <a:spcBef>
                <a:spcPts val="0"/>
              </a:spcBef>
              <a:spcAft>
                <a:spcPts val="0"/>
              </a:spcAft>
              <a:buClr>
                <a:schemeClr val="dk1"/>
              </a:buClr>
              <a:buSzPct val="100000"/>
              <a:buNone/>
            </a:pPr>
            <a:r>
              <a:t/>
            </a:r>
            <a:endParaRPr>
              <a:latin typeface="Times New Roman"/>
              <a:ea typeface="Times New Roman"/>
              <a:cs typeface="Times New Roman"/>
              <a:sym typeface="Times New Roman"/>
            </a:endParaRPr>
          </a:p>
        </p:txBody>
      </p:sp>
      <p:sp>
        <p:nvSpPr>
          <p:cNvPr id="260" name="Google Shape;260;p32"/>
          <p:cNvSpPr txBox="1"/>
          <p:nvPr>
            <p:ph type="title"/>
          </p:nvPr>
        </p:nvSpPr>
        <p:spPr>
          <a:xfrm>
            <a:off x="628650" y="76200"/>
            <a:ext cx="78867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Why I/O Processor?</a:t>
            </a:r>
            <a:endParaRPr b="1">
              <a:solidFill>
                <a:srgbClr val="FF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628650" y="0"/>
            <a:ext cx="78867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CPU vs IOP</a:t>
            </a:r>
            <a:endParaRPr b="1">
              <a:solidFill>
                <a:srgbClr val="FF0000"/>
              </a:solidFill>
              <a:latin typeface="Times New Roman"/>
              <a:ea typeface="Times New Roman"/>
              <a:cs typeface="Times New Roman"/>
              <a:sym typeface="Times New Roman"/>
            </a:endParaRPr>
          </a:p>
        </p:txBody>
      </p:sp>
      <p:sp>
        <p:nvSpPr>
          <p:cNvPr id="266" name="Google Shape;266;p33"/>
          <p:cNvSpPr txBox="1"/>
          <p:nvPr>
            <p:ph idx="1" type="body"/>
          </p:nvPr>
        </p:nvSpPr>
        <p:spPr>
          <a:xfrm>
            <a:off x="243840" y="1184180"/>
            <a:ext cx="8595360" cy="5380395"/>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rgbClr val="FF0000"/>
              </a:buClr>
              <a:buSzPct val="100000"/>
              <a:buChar char="•"/>
            </a:pPr>
            <a:r>
              <a:rPr b="1" lang="en-US">
                <a:solidFill>
                  <a:srgbClr val="FF0000"/>
                </a:solidFill>
                <a:latin typeface="Times New Roman"/>
                <a:ea typeface="Times New Roman"/>
                <a:cs typeface="Times New Roman"/>
                <a:sym typeface="Times New Roman"/>
              </a:rPr>
              <a:t>What is CPU? </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Data required for solving the computational task, ALU.</a:t>
            </a:r>
            <a:endParaRPr/>
          </a:p>
          <a:p>
            <a:pPr indent="-342900" lvl="0" marL="342900" rtl="0" algn="l">
              <a:spcBef>
                <a:spcPts val="592"/>
              </a:spcBef>
              <a:spcAft>
                <a:spcPts val="0"/>
              </a:spcAft>
              <a:buClr>
                <a:srgbClr val="FF0000"/>
              </a:buClr>
              <a:buSzPct val="100000"/>
              <a:buNone/>
            </a:pPr>
            <a:r>
              <a:rPr b="1" lang="en-US">
                <a:solidFill>
                  <a:srgbClr val="FF0000"/>
                </a:solidFill>
                <a:latin typeface="Times New Roman"/>
                <a:ea typeface="Times New Roman"/>
                <a:cs typeface="Times New Roman"/>
                <a:sym typeface="Times New Roman"/>
              </a:rPr>
              <a:t>What is I/O Processor(IOP)?</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It provides a path to transfer data between peripherals and memory </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acting as interface between peripheral and memory.</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CPU assign the task to I/O processor or CPU initiate the I/O processor, (addition of two number program)</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I/O processor operate independent from CPU. </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Executes the instruction received from CPU and main memory</a:t>
            </a:r>
            <a:endParaRPr/>
          </a:p>
          <a:p>
            <a:pPr indent="-154940" lvl="0" marL="342900" rtl="0" algn="l">
              <a:spcBef>
                <a:spcPts val="592"/>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628650" y="10278"/>
            <a:ext cx="7886700" cy="132556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Master vs Slave Processor</a:t>
            </a:r>
            <a:endParaRPr b="1">
              <a:solidFill>
                <a:srgbClr val="FF0000"/>
              </a:solidFill>
              <a:latin typeface="Times New Roman"/>
              <a:ea typeface="Times New Roman"/>
              <a:cs typeface="Times New Roman"/>
              <a:sym typeface="Times New Roman"/>
            </a:endParaRPr>
          </a:p>
        </p:txBody>
      </p:sp>
      <p:sp>
        <p:nvSpPr>
          <p:cNvPr id="272" name="Google Shape;272;p34"/>
          <p:cNvSpPr txBox="1"/>
          <p:nvPr>
            <p:ph idx="1" type="body"/>
          </p:nvPr>
        </p:nvSpPr>
        <p:spPr>
          <a:xfrm>
            <a:off x="495582" y="1143236"/>
            <a:ext cx="8317459" cy="5339451"/>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FF0000"/>
              </a:buClr>
              <a:buSzPct val="100000"/>
              <a:buChar char="•"/>
            </a:pPr>
            <a:r>
              <a:rPr lang="en-US">
                <a:solidFill>
                  <a:srgbClr val="FF0000"/>
                </a:solidFill>
                <a:latin typeface="Times New Roman"/>
                <a:ea typeface="Times New Roman"/>
                <a:cs typeface="Times New Roman"/>
                <a:sym typeface="Times New Roman"/>
              </a:rPr>
              <a:t>Master processor: </a:t>
            </a:r>
            <a:r>
              <a:rPr lang="en-US">
                <a:latin typeface="Times New Roman"/>
                <a:ea typeface="Times New Roman"/>
                <a:cs typeface="Times New Roman"/>
                <a:sym typeface="Times New Roman"/>
              </a:rPr>
              <a:t>owner of the system bus or full control over the system bus or doing operations</a:t>
            </a:r>
            <a:endParaRPr/>
          </a:p>
          <a:p>
            <a:pPr indent="-342900" lvl="0" marL="342900" rtl="0" algn="l">
              <a:spcBef>
                <a:spcPts val="544"/>
              </a:spcBef>
              <a:spcAft>
                <a:spcPts val="0"/>
              </a:spcAft>
              <a:buClr>
                <a:srgbClr val="FF0000"/>
              </a:buClr>
              <a:buSzPct val="100000"/>
              <a:buChar char="•"/>
            </a:pPr>
            <a:r>
              <a:rPr lang="en-US">
                <a:solidFill>
                  <a:srgbClr val="FF0000"/>
                </a:solidFill>
                <a:latin typeface="Times New Roman"/>
                <a:ea typeface="Times New Roman"/>
                <a:cs typeface="Times New Roman"/>
                <a:sym typeface="Times New Roman"/>
              </a:rPr>
              <a:t>Slave processor: </a:t>
            </a:r>
            <a:r>
              <a:rPr lang="en-US">
                <a:latin typeface="Times New Roman"/>
                <a:ea typeface="Times New Roman"/>
                <a:cs typeface="Times New Roman"/>
                <a:sym typeface="Times New Roman"/>
              </a:rPr>
              <a:t>whenever CPU hand over the system bus to any of the processor, then it is called slave processor doesn’t do anything.</a:t>
            </a:r>
            <a:endParaRPr/>
          </a:p>
          <a:p>
            <a:pPr indent="-342900" lvl="0" marL="342900" rtl="0" algn="l">
              <a:spcBef>
                <a:spcPts val="544"/>
              </a:spcBef>
              <a:spcAft>
                <a:spcPts val="0"/>
              </a:spcAft>
              <a:buClr>
                <a:srgbClr val="FF0000"/>
              </a:buClr>
              <a:buSzPct val="100000"/>
              <a:buChar char="•"/>
            </a:pPr>
            <a:r>
              <a:rPr lang="en-US">
                <a:solidFill>
                  <a:srgbClr val="FF0000"/>
                </a:solidFill>
                <a:latin typeface="Times New Roman"/>
                <a:ea typeface="Times New Roman"/>
                <a:cs typeface="Times New Roman"/>
                <a:sym typeface="Times New Roman"/>
              </a:rPr>
              <a:t>Commands: </a:t>
            </a:r>
            <a:r>
              <a:rPr lang="en-US">
                <a:latin typeface="Times New Roman"/>
                <a:ea typeface="Times New Roman"/>
                <a:cs typeface="Times New Roman"/>
                <a:sym typeface="Times New Roman"/>
              </a:rPr>
              <a:t>I/O processor reads the instructions from memory or CPU or External devices (command word) </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Command word prepare by the programmer</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CPU inform the I/O processor to take the command word from the memory because to perform the operation (IOP will take command and execute it and inform the CPU that I have completed the assigned work by sending interrupt signals. And now CPU become the master.)</a:t>
            </a:r>
            <a:endParaRPr/>
          </a:p>
          <a:p>
            <a:pPr indent="-170180" lvl="0" marL="342900" rtl="0" algn="l">
              <a:spcBef>
                <a:spcPts val="544"/>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457200" y="457200"/>
            <a:ext cx="8321040" cy="457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Times New Roman"/>
              <a:buNone/>
            </a:pPr>
            <a:r>
              <a:rPr b="1" lang="en-US">
                <a:solidFill>
                  <a:srgbClr val="FF0000"/>
                </a:solidFill>
                <a:latin typeface="Times New Roman"/>
                <a:ea typeface="Times New Roman"/>
                <a:cs typeface="Times New Roman"/>
                <a:sym typeface="Times New Roman"/>
              </a:rPr>
              <a:t>Isolated versus Memory-Mapped I/O</a:t>
            </a:r>
            <a:br>
              <a:rPr b="1" lang="en-US">
                <a:solidFill>
                  <a:srgbClr val="FF0000"/>
                </a:solidFill>
                <a:latin typeface="Times New Roman"/>
                <a:ea typeface="Times New Roman"/>
                <a:cs typeface="Times New Roman"/>
                <a:sym typeface="Times New Roman"/>
              </a:rPr>
            </a:br>
            <a:endParaRPr b="1">
              <a:solidFill>
                <a:srgbClr val="FF0000"/>
              </a:solidFill>
              <a:latin typeface="Times New Roman"/>
              <a:ea typeface="Times New Roman"/>
              <a:cs typeface="Times New Roman"/>
              <a:sym typeface="Times New Roman"/>
            </a:endParaRPr>
          </a:p>
        </p:txBody>
      </p:sp>
      <p:sp>
        <p:nvSpPr>
          <p:cNvPr id="278" name="Google Shape;278;p35"/>
          <p:cNvSpPr txBox="1"/>
          <p:nvPr>
            <p:ph idx="1" type="body"/>
          </p:nvPr>
        </p:nvSpPr>
        <p:spPr>
          <a:xfrm>
            <a:off x="228600" y="914400"/>
            <a:ext cx="8686800" cy="5410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Many computers use one common bus to transfer information between memory or I/O and the CPU.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distinction between a memory transfer and I/O transfer is made through separate read and write lines.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CPU specifies whether the address on the address lines is for a memory word or for an interface register by enabling one of two possible read or write lines.  </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idx="1" type="body"/>
          </p:nvPr>
        </p:nvSpPr>
        <p:spPr>
          <a:xfrm>
            <a:off x="228600" y="198120"/>
            <a:ext cx="8595360" cy="6583680"/>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The I/O read and I/O write control lines are enabled during an I/O transfer.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The memory read and memory write control lines are enabled during a memory transfer.</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This configuration isolates all I/O interface addresses from the addresses assigned to memory and is referred to as the isolated I/O method for assigning addresses in a common bus.</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In the isolated I/O configuration, the CPU has distinct input and output instructions, and each of these instructions is associated with the address of an interface register.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idx="1" type="body"/>
          </p:nvPr>
        </p:nvSpPr>
        <p:spPr>
          <a:xfrm>
            <a:off x="457200" y="304800"/>
            <a:ext cx="8321040" cy="64008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When the CPU fetches and decodes the operation code of an input or output instruction, it places the address associated with the instruction into the common address lines. At the same time, it enables the I/O read (for input) or I/O write (for output) control line. This informs the external components that are attached to the common bus that the address in the address lines is for an interface register and not for a memory word.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t/>
            </a:r>
            <a:endParaRPr/>
          </a:p>
        </p:txBody>
      </p:sp>
      <p:pic>
        <p:nvPicPr>
          <p:cNvPr descr="D:\majeed\2019-20 II Sem\CO\UNIT IV\Untitled-drawing-1-3-1.png" id="294" name="Google Shape;294;p38"/>
          <p:cNvPicPr preferRelativeResize="0"/>
          <p:nvPr>
            <p:ph idx="1" type="body"/>
          </p:nvPr>
        </p:nvPicPr>
        <p:blipFill rotWithShape="1">
          <a:blip r:embed="rId3">
            <a:alphaModFix/>
          </a:blip>
          <a:srcRect b="0" l="0" r="0" t="0"/>
          <a:stretch/>
        </p:blipFill>
        <p:spPr>
          <a:xfrm>
            <a:off x="457200" y="304800"/>
            <a:ext cx="8229600" cy="61721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t/>
            </a:r>
            <a:endParaRPr/>
          </a:p>
        </p:txBody>
      </p:sp>
      <p:sp>
        <p:nvSpPr>
          <p:cNvPr id="300" name="Google Shape;300;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On the other hand, when the CPU is fetching an instruction or an operand from memory, it places the memory address on the address lines and enables the memory read or memory write control line. This informs the external components that the address is for a memory word and not for an I/O interface.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0" y="0"/>
            <a:ext cx="9144000" cy="762000"/>
          </a:xfrm>
          <a:prstGeom prst="rect">
            <a:avLst/>
          </a:prstGeom>
          <a:solidFill>
            <a:srgbClr val="D8D8D8"/>
          </a:solid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C000"/>
              </a:buClr>
              <a:buSzPts val="4400"/>
              <a:buFont typeface="Times New Roman"/>
              <a:buNone/>
            </a:pPr>
            <a:r>
              <a:rPr b="1" lang="en-US">
                <a:solidFill>
                  <a:srgbClr val="FFC000"/>
                </a:solidFill>
                <a:latin typeface="Times New Roman"/>
                <a:ea typeface="Times New Roman"/>
                <a:cs typeface="Times New Roman"/>
                <a:sym typeface="Times New Roman"/>
              </a:rPr>
              <a:t>Memory Hierarchy</a:t>
            </a:r>
            <a:endParaRPr b="1">
              <a:solidFill>
                <a:srgbClr val="FFC000"/>
              </a:solidFill>
            </a:endParaRPr>
          </a:p>
        </p:txBody>
      </p:sp>
      <p:pic>
        <p:nvPicPr>
          <p:cNvPr descr="D:\majeed\2019-20 II Sem\CO\CO\6. memory-heirarchy.png" id="104" name="Google Shape;104;p4"/>
          <p:cNvPicPr preferRelativeResize="0"/>
          <p:nvPr>
            <p:ph idx="1" type="body"/>
          </p:nvPr>
        </p:nvPicPr>
        <p:blipFill rotWithShape="1">
          <a:blip r:embed="rId3">
            <a:alphaModFix/>
          </a:blip>
          <a:srcRect b="4511" l="0" r="0" t="3758"/>
          <a:stretch/>
        </p:blipFill>
        <p:spPr>
          <a:xfrm>
            <a:off x="304800" y="1981200"/>
            <a:ext cx="8686800" cy="4648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idx="1" type="body"/>
          </p:nvPr>
        </p:nvSpPr>
        <p:spPr>
          <a:xfrm>
            <a:off x="228600" y="228600"/>
            <a:ext cx="8686800" cy="6400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just">
              <a:spcBef>
                <a:spcPts val="0"/>
              </a:spcBef>
              <a:spcAft>
                <a:spcPts val="0"/>
              </a:spcAft>
              <a:buClr>
                <a:schemeClr val="dk1"/>
              </a:buClr>
              <a:buSzPct val="100000"/>
              <a:buChar char="•"/>
            </a:pPr>
            <a:r>
              <a:rPr lang="en-US">
                <a:latin typeface="Times New Roman"/>
                <a:ea typeface="Times New Roman"/>
                <a:cs typeface="Times New Roman"/>
                <a:sym typeface="Times New Roman"/>
              </a:rPr>
              <a:t>The isolated I/O method isolates memory and I/O addresses so that memory address values are not affected by interface address assignment since each has its own address space. The other alternative is to use the same address space for both memory and I/O. </a:t>
            </a:r>
            <a:endParaRPr/>
          </a:p>
          <a:p>
            <a:pPr indent="-342900" lvl="0" marL="342900" rtl="0" algn="just">
              <a:spcBef>
                <a:spcPts val="592"/>
              </a:spcBef>
              <a:spcAft>
                <a:spcPts val="0"/>
              </a:spcAft>
              <a:buClr>
                <a:schemeClr val="dk1"/>
              </a:buClr>
              <a:buSzPct val="100000"/>
              <a:buChar char="•"/>
            </a:pPr>
            <a:r>
              <a:rPr lang="en-US">
                <a:latin typeface="Times New Roman"/>
                <a:ea typeface="Times New Roman"/>
                <a:cs typeface="Times New Roman"/>
                <a:sym typeface="Times New Roman"/>
              </a:rPr>
              <a:t>This is the case in computers that employ only one set of read and write signals and do not distinguish between memory and I/O addresses. This configuration is referred to as </a:t>
            </a:r>
            <a:r>
              <a:rPr b="1" lang="en-US">
                <a:solidFill>
                  <a:srgbClr val="0070C0"/>
                </a:solidFill>
                <a:latin typeface="Times New Roman"/>
                <a:ea typeface="Times New Roman"/>
                <a:cs typeface="Times New Roman"/>
                <a:sym typeface="Times New Roman"/>
              </a:rPr>
              <a:t>memory-mapped I/O</a:t>
            </a:r>
            <a:r>
              <a:rPr lang="en-US">
                <a:latin typeface="Times New Roman"/>
                <a:ea typeface="Times New Roman"/>
                <a:cs typeface="Times New Roman"/>
                <a:sym typeface="Times New Roman"/>
              </a:rPr>
              <a:t>.</a:t>
            </a:r>
            <a:endParaRPr/>
          </a:p>
          <a:p>
            <a:pPr indent="-342900" lvl="0" marL="342900" rtl="0" algn="just">
              <a:spcBef>
                <a:spcPts val="592"/>
              </a:spcBef>
              <a:spcAft>
                <a:spcPts val="0"/>
              </a:spcAft>
              <a:buClr>
                <a:schemeClr val="dk1"/>
              </a:buClr>
              <a:buSzPct val="100000"/>
              <a:buChar char="•"/>
            </a:pPr>
            <a:r>
              <a:rPr lang="en-US">
                <a:latin typeface="Times New Roman"/>
                <a:ea typeface="Times New Roman"/>
                <a:cs typeface="Times New Roman"/>
                <a:sym typeface="Times New Roman"/>
              </a:rPr>
              <a:t>The computer treats an interface register as being part of the memory system. The assigned addresses for interface registers cannot be used for memory words, which reduces the memory address range available.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t/>
            </a:r>
            <a:endParaRPr/>
          </a:p>
        </p:txBody>
      </p:sp>
      <p:pic>
        <p:nvPicPr>
          <p:cNvPr descr="D:\majeed\2019-20 II Sem\CO\UNIT IV\Untitled-drawing-2-1.png" id="311" name="Google Shape;311;p41"/>
          <p:cNvPicPr preferRelativeResize="0"/>
          <p:nvPr>
            <p:ph idx="1" type="body"/>
          </p:nvPr>
        </p:nvPicPr>
        <p:blipFill rotWithShape="1">
          <a:blip r:embed="rId3">
            <a:alphaModFix/>
          </a:blip>
          <a:srcRect b="0" l="0" r="0" t="0"/>
          <a:stretch/>
        </p:blipFill>
        <p:spPr>
          <a:xfrm>
            <a:off x="457200" y="1447800"/>
            <a:ext cx="8229600" cy="35395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idx="1" type="body"/>
          </p:nvPr>
        </p:nvSpPr>
        <p:spPr>
          <a:xfrm>
            <a:off x="228600" y="228600"/>
            <a:ext cx="8686800" cy="6400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Computers with memory-mapped I/O can use memory-type instructions to access I/O data.</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 It allows the computer to use the same instructions for either input-output transfers or for memory transfers.</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 The advantage is that the </a:t>
            </a:r>
            <a:r>
              <a:rPr b="1" lang="en-US">
                <a:solidFill>
                  <a:srgbClr val="0070C0"/>
                </a:solidFill>
                <a:latin typeface="Times New Roman"/>
                <a:ea typeface="Times New Roman"/>
                <a:cs typeface="Times New Roman"/>
                <a:sym typeface="Times New Roman"/>
              </a:rPr>
              <a:t>load</a:t>
            </a:r>
            <a:r>
              <a:rPr lang="en-US">
                <a:latin typeface="Times New Roman"/>
                <a:ea typeface="Times New Roman"/>
                <a:cs typeface="Times New Roman"/>
                <a:sym typeface="Times New Roman"/>
              </a:rPr>
              <a:t> and </a:t>
            </a:r>
            <a:r>
              <a:rPr b="1" lang="en-US">
                <a:solidFill>
                  <a:srgbClr val="0070C0"/>
                </a:solidFill>
                <a:latin typeface="Times New Roman"/>
                <a:ea typeface="Times New Roman"/>
                <a:cs typeface="Times New Roman"/>
                <a:sym typeface="Times New Roman"/>
              </a:rPr>
              <a:t>store</a:t>
            </a:r>
            <a:r>
              <a:rPr lang="en-US">
                <a:latin typeface="Times New Roman"/>
                <a:ea typeface="Times New Roman"/>
                <a:cs typeface="Times New Roman"/>
                <a:sym typeface="Times New Roman"/>
              </a:rPr>
              <a:t> instructions used for reading and writing from memory can be used to input and output data from I/O registers</a:t>
            </a:r>
            <a:endParaRPr>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3"/>
          <p:cNvPicPr preferRelativeResize="0"/>
          <p:nvPr>
            <p:ph idx="1" type="body"/>
          </p:nvPr>
        </p:nvPicPr>
        <p:blipFill rotWithShape="1">
          <a:blip r:embed="rId3">
            <a:alphaModFix/>
          </a:blip>
          <a:srcRect b="7400" l="34847" r="31059" t="21887"/>
          <a:stretch/>
        </p:blipFill>
        <p:spPr>
          <a:xfrm>
            <a:off x="1828800" y="76200"/>
            <a:ext cx="5760720" cy="672084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4"/>
          <p:cNvPicPr preferRelativeResize="0"/>
          <p:nvPr>
            <p:ph idx="1" type="body"/>
          </p:nvPr>
        </p:nvPicPr>
        <p:blipFill rotWithShape="1">
          <a:blip r:embed="rId3">
            <a:alphaModFix/>
          </a:blip>
          <a:srcRect b="13016" l="12014" r="47088" t="25520"/>
          <a:stretch/>
        </p:blipFill>
        <p:spPr>
          <a:xfrm>
            <a:off x="685800" y="76200"/>
            <a:ext cx="7863840" cy="66477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36C09"/>
              </a:buClr>
              <a:buSzPts val="4400"/>
              <a:buFont typeface="Times New Roman"/>
              <a:buNone/>
            </a:pPr>
            <a:r>
              <a:rPr b="1" lang="en-US">
                <a:solidFill>
                  <a:srgbClr val="E36C09"/>
                </a:solidFill>
                <a:latin typeface="Times New Roman"/>
                <a:ea typeface="Times New Roman"/>
                <a:cs typeface="Times New Roman"/>
                <a:sym typeface="Times New Roman"/>
              </a:rPr>
              <a:t>Modes of Transfer:</a:t>
            </a:r>
            <a:r>
              <a:rPr b="1" lang="en-US">
                <a:latin typeface="Times New Roman"/>
                <a:ea typeface="Times New Roman"/>
                <a:cs typeface="Times New Roman"/>
                <a:sym typeface="Times New Roman"/>
              </a:rPr>
              <a:t> </a:t>
            </a:r>
            <a:endParaRPr/>
          </a:p>
        </p:txBody>
      </p:sp>
      <p:sp>
        <p:nvSpPr>
          <p:cNvPr id="332" name="Google Shape;332;p45"/>
          <p:cNvSpPr txBox="1"/>
          <p:nvPr>
            <p:ph idx="1" type="body"/>
          </p:nvPr>
        </p:nvSpPr>
        <p:spPr>
          <a:xfrm>
            <a:off x="228600" y="990599"/>
            <a:ext cx="8686800" cy="4663440"/>
          </a:xfrm>
          <a:prstGeom prst="rect">
            <a:avLst/>
          </a:prstGeom>
          <a:noFill/>
          <a:ln>
            <a:noFill/>
          </a:ln>
        </p:spPr>
        <p:txBody>
          <a:bodyPr anchorCtr="0" anchor="t" bIns="45700" lIns="91425" spcFirstLastPara="1" rIns="91425" wrap="square" tIns="45700">
            <a:normAutofit/>
          </a:bodyPr>
          <a:lstStyle/>
          <a:p>
            <a:pPr indent="-342900" lvl="0" marL="514350" rtl="0" algn="l">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Example of programmed I/O, </a:t>
            </a:r>
            <a:endParaRPr/>
          </a:p>
          <a:p>
            <a:pPr indent="-342900" lvl="0" marL="514350" rtl="0" algn="l">
              <a:spcBef>
                <a:spcPts val="64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interrupt-initiated I/O</a:t>
            </a:r>
            <a:endParaRPr/>
          </a:p>
          <a:p>
            <a:pPr indent="-342900" lvl="0" marL="514350" rtl="0" algn="l">
              <a:spcBef>
                <a:spcPts val="64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software considerations, </a:t>
            </a:r>
            <a:endParaRPr/>
          </a:p>
          <a:p>
            <a:pPr indent="-342900" lvl="0" marL="514350" rtl="0" algn="l">
              <a:spcBef>
                <a:spcPts val="64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Daisy- Chaining priority.</a:t>
            </a:r>
            <a:endParaRPr>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idx="1" type="body"/>
          </p:nvPr>
        </p:nvSpPr>
        <p:spPr>
          <a:xfrm>
            <a:off x="304800" y="152400"/>
            <a:ext cx="8686800" cy="6400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E36C09"/>
              </a:buClr>
              <a:buSzPts val="3200"/>
              <a:buChar char="•"/>
            </a:pPr>
            <a:r>
              <a:rPr b="1" lang="en-US">
                <a:solidFill>
                  <a:srgbClr val="E36C09"/>
                </a:solidFill>
                <a:latin typeface="Times New Roman"/>
                <a:ea typeface="Times New Roman"/>
                <a:cs typeface="Times New Roman"/>
                <a:sym typeface="Times New Roman"/>
              </a:rPr>
              <a:t>Transfer : </a:t>
            </a:r>
            <a:r>
              <a:rPr lang="en-US">
                <a:latin typeface="Times New Roman"/>
                <a:ea typeface="Times New Roman"/>
                <a:cs typeface="Times New Roman"/>
                <a:sym typeface="Times New Roman"/>
              </a:rPr>
              <a:t>flow of information between internal storage(memory) and external I/O devices (peripherals)</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rgbClr val="E36C09"/>
              </a:buClr>
              <a:buSzPts val="3200"/>
              <a:buChar char="•"/>
            </a:pPr>
            <a:r>
              <a:rPr b="1" lang="en-US">
                <a:solidFill>
                  <a:srgbClr val="E36C09"/>
                </a:solidFill>
                <a:latin typeface="Times New Roman"/>
                <a:ea typeface="Times New Roman"/>
                <a:cs typeface="Times New Roman"/>
                <a:sym typeface="Times New Roman"/>
              </a:rPr>
              <a:t>special communication links: </a:t>
            </a:r>
            <a:r>
              <a:rPr lang="en-US">
                <a:latin typeface="Times New Roman"/>
                <a:ea typeface="Times New Roman"/>
                <a:cs typeface="Times New Roman"/>
                <a:sym typeface="Times New Roman"/>
              </a:rPr>
              <a:t>These communication links are used to resolve the differences between CPU and peripheral.</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rgbClr val="E36C09"/>
              </a:buClr>
              <a:buSzPts val="3200"/>
              <a:buChar char="•"/>
            </a:pPr>
            <a:r>
              <a:rPr b="1" lang="en-US">
                <a:solidFill>
                  <a:srgbClr val="E36C09"/>
                </a:solidFill>
                <a:latin typeface="Times New Roman"/>
                <a:ea typeface="Times New Roman"/>
                <a:cs typeface="Times New Roman"/>
                <a:sym typeface="Times New Roman"/>
              </a:rPr>
              <a:t>interface units: </a:t>
            </a:r>
            <a:r>
              <a:rPr lang="en-US">
                <a:latin typeface="Times New Roman"/>
                <a:ea typeface="Times New Roman"/>
                <a:cs typeface="Times New Roman"/>
                <a:sym typeface="Times New Roman"/>
              </a:rPr>
              <a:t>special hardware components between CPU and peripherals to supervise and synchronize all the input and output transfers.</a:t>
            </a:r>
            <a:endParaRPr>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Modes of Transfer:</a:t>
            </a:r>
            <a:endParaRPr>
              <a:solidFill>
                <a:srgbClr val="FF0000"/>
              </a:solidFill>
              <a:latin typeface="Times New Roman"/>
              <a:ea typeface="Times New Roman"/>
              <a:cs typeface="Times New Roman"/>
              <a:sym typeface="Times New Roman"/>
            </a:endParaRPr>
          </a:p>
        </p:txBody>
      </p:sp>
      <p:sp>
        <p:nvSpPr>
          <p:cNvPr id="343" name="Google Shape;343;p47"/>
          <p:cNvSpPr txBox="1"/>
          <p:nvPr>
            <p:ph idx="1" type="body"/>
          </p:nvPr>
        </p:nvSpPr>
        <p:spPr>
          <a:xfrm>
            <a:off x="228600" y="838200"/>
            <a:ext cx="8686800" cy="5943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The binary information that is received from an external device is usually stored in the memory unit.</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information that is transferred from the CPU to the external device is originated from the memory unit.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CPU merely processes the information but the </a:t>
            </a:r>
            <a:r>
              <a:rPr b="1" lang="en-US">
                <a:latin typeface="Times New Roman"/>
                <a:ea typeface="Times New Roman"/>
                <a:cs typeface="Times New Roman"/>
                <a:sym typeface="Times New Roman"/>
              </a:rPr>
              <a:t>source</a:t>
            </a:r>
            <a:r>
              <a:rPr lang="en-US">
                <a:latin typeface="Times New Roman"/>
                <a:ea typeface="Times New Roman"/>
                <a:cs typeface="Times New Roman"/>
                <a:sym typeface="Times New Roman"/>
              </a:rPr>
              <a:t> and </a:t>
            </a:r>
            <a:r>
              <a:rPr b="1" lang="en-US">
                <a:latin typeface="Times New Roman"/>
                <a:ea typeface="Times New Roman"/>
                <a:cs typeface="Times New Roman"/>
                <a:sym typeface="Times New Roman"/>
              </a:rPr>
              <a:t>target</a:t>
            </a:r>
            <a:r>
              <a:rPr lang="en-US">
                <a:latin typeface="Times New Roman"/>
                <a:ea typeface="Times New Roman"/>
                <a:cs typeface="Times New Roman"/>
                <a:sym typeface="Times New Roman"/>
              </a:rPr>
              <a:t> is always the </a:t>
            </a:r>
            <a:r>
              <a:rPr b="1" lang="en-US">
                <a:latin typeface="Times New Roman"/>
                <a:ea typeface="Times New Roman"/>
                <a:cs typeface="Times New Roman"/>
                <a:sym typeface="Times New Roman"/>
              </a:rPr>
              <a:t>memory</a:t>
            </a:r>
            <a:r>
              <a:rPr lang="en-US">
                <a:latin typeface="Times New Roman"/>
                <a:ea typeface="Times New Roman"/>
                <a:cs typeface="Times New Roman"/>
                <a:sym typeface="Times New Roman"/>
              </a:rPr>
              <a:t> unit. </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idx="1" type="body"/>
          </p:nvPr>
        </p:nvSpPr>
        <p:spPr>
          <a:xfrm>
            <a:off x="228600" y="228600"/>
            <a:ext cx="8686800" cy="6400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Data transfer between CPU and the I/O devices may be done in different modes.</a:t>
            </a:r>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Programmed I/O.</a:t>
            </a:r>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Interrupt- initiated I/O.</a:t>
            </a:r>
            <a:endParaRPr/>
          </a:p>
          <a:p>
            <a:pPr indent="-285750" lvl="1" marL="742950" rtl="0" algn="l">
              <a:spcBef>
                <a:spcPts val="560"/>
              </a:spcBef>
              <a:spcAft>
                <a:spcPts val="0"/>
              </a:spcAft>
              <a:buClr>
                <a:schemeClr val="dk1"/>
              </a:buClr>
              <a:buSzPts val="2800"/>
              <a:buChar char="–"/>
            </a:pPr>
            <a:r>
              <a:rPr lang="en-US">
                <a:latin typeface="Times New Roman"/>
                <a:ea typeface="Times New Roman"/>
                <a:cs typeface="Times New Roman"/>
                <a:sym typeface="Times New Roman"/>
              </a:rPr>
              <a:t>Direct memory access( DMA).</a:t>
            </a:r>
            <a:endParaRPr/>
          </a:p>
          <a:p>
            <a:pPr indent="-3429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Some modes use the CPU as an intermediate path; others transfer the data directly to and from the memory unit.</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Programmed I/O:</a:t>
            </a:r>
            <a:endParaRPr>
              <a:solidFill>
                <a:srgbClr val="FF0000"/>
              </a:solidFill>
              <a:latin typeface="Times New Roman"/>
              <a:ea typeface="Times New Roman"/>
              <a:cs typeface="Times New Roman"/>
              <a:sym typeface="Times New Roman"/>
            </a:endParaRPr>
          </a:p>
        </p:txBody>
      </p:sp>
      <p:sp>
        <p:nvSpPr>
          <p:cNvPr id="354" name="Google Shape;354;p49"/>
          <p:cNvSpPr txBox="1"/>
          <p:nvPr>
            <p:ph idx="1" type="body"/>
          </p:nvPr>
        </p:nvSpPr>
        <p:spPr>
          <a:xfrm>
            <a:off x="228600" y="838200"/>
            <a:ext cx="8686800" cy="59436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3200"/>
              <a:buChar char="•"/>
            </a:pPr>
            <a:r>
              <a:rPr lang="en-US">
                <a:latin typeface="Times New Roman"/>
                <a:ea typeface="Times New Roman"/>
                <a:cs typeface="Times New Roman"/>
                <a:sym typeface="Times New Roman"/>
              </a:rPr>
              <a:t>The programmed I/O was the most simple type of I/O technique for the exchanges of data or any types of communication between the processor and the external devices.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It is due to the result of the I/O instructions that are written in the computer program.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Each data item transfer is initiated by an instruction in the program. </a:t>
            </a:r>
            <a:endParaRPr/>
          </a:p>
          <a:p>
            <a:pPr indent="-342900" lvl="0" marL="342900" rtl="0" algn="just">
              <a:spcBef>
                <a:spcPts val="640"/>
              </a:spcBef>
              <a:spcAft>
                <a:spcPts val="0"/>
              </a:spcAft>
              <a:buClr>
                <a:schemeClr val="dk1"/>
              </a:buClr>
              <a:buSzPts val="3200"/>
              <a:buChar char="•"/>
            </a:pPr>
            <a:r>
              <a:rPr lang="en-US">
                <a:latin typeface="Times New Roman"/>
                <a:ea typeface="Times New Roman"/>
                <a:cs typeface="Times New Roman"/>
                <a:sym typeface="Times New Roman"/>
              </a:rPr>
              <a:t>Usually the transfer is from a CPU register and memory.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ph type="title"/>
          </p:nvPr>
        </p:nvSpPr>
        <p:spPr>
          <a:xfrm>
            <a:off x="304800" y="152400"/>
            <a:ext cx="86868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B0F0"/>
              </a:buClr>
              <a:buSzPts val="3200"/>
              <a:buFont typeface="Times New Roman"/>
              <a:buNone/>
            </a:pPr>
            <a:r>
              <a:rPr b="1" lang="en-US" sz="3200">
                <a:solidFill>
                  <a:srgbClr val="00B0F0"/>
                </a:solidFill>
                <a:latin typeface="Times New Roman"/>
                <a:ea typeface="Times New Roman"/>
                <a:cs typeface="Times New Roman"/>
                <a:sym typeface="Times New Roman"/>
              </a:rPr>
              <a:t>Memory Hierarchy in Computer System</a:t>
            </a:r>
            <a:endParaRPr b="1" sz="3200">
              <a:solidFill>
                <a:srgbClr val="00B0F0"/>
              </a:solidFill>
              <a:latin typeface="Times New Roman"/>
              <a:ea typeface="Times New Roman"/>
              <a:cs typeface="Times New Roman"/>
              <a:sym typeface="Times New Roman"/>
            </a:endParaRPr>
          </a:p>
        </p:txBody>
      </p:sp>
      <p:pic>
        <p:nvPicPr>
          <p:cNvPr descr="D:\majeed\2019-20 II Sem\CO\UNIT IV\memory-hierarchy.png" id="110" name="Google Shape;110;p5"/>
          <p:cNvPicPr preferRelativeResize="0"/>
          <p:nvPr>
            <p:ph idx="1" type="body"/>
          </p:nvPr>
        </p:nvPicPr>
        <p:blipFill rotWithShape="1">
          <a:blip r:embed="rId3">
            <a:alphaModFix/>
          </a:blip>
          <a:srcRect b="0" l="0" r="0" t="14016"/>
          <a:stretch/>
        </p:blipFill>
        <p:spPr>
          <a:xfrm>
            <a:off x="228600" y="1071260"/>
            <a:ext cx="8686800" cy="517714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txBox="1"/>
          <p:nvPr>
            <p:ph idx="1" type="body"/>
          </p:nvPr>
        </p:nvSpPr>
        <p:spPr>
          <a:xfrm>
            <a:off x="228600" y="152400"/>
            <a:ext cx="8686800" cy="5486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In this case it requires constant monitoring by the CPU of the peripheral devices.</a:t>
            </a:r>
            <a:endParaRPr/>
          </a:p>
          <a:p>
            <a:pPr indent="-3429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When the processor issues a command to the I/O module, it must wait until the I/O operation is complete. If the processor is faster than the I/O module, this is wasteful of processor time. </a:t>
            </a:r>
            <a:endParaRPr>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1"/>
          <p:cNvSpPr txBox="1"/>
          <p:nvPr>
            <p:ph idx="1" type="body"/>
          </p:nvPr>
        </p:nvSpPr>
        <p:spPr>
          <a:xfrm>
            <a:off x="228600" y="152400"/>
            <a:ext cx="8686800" cy="6400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In the programmed I/O method, the I/O device does not have direct access to memory.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A transfer from an I/O device to memory requires the execution of several instructions by the CPU, including an input instruction to transfer the data from the device to the CPU and a store instruction to transfer the data from the CPU to memory.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Other instructions may be needed to verify that the data are available from the device and to count the numbers of words transferred.</a:t>
            </a:r>
            <a:endParaRPr>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2"/>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The overall operation of the programmed I/O</a:t>
            </a:r>
            <a:endParaRPr b="1" sz="3200">
              <a:solidFill>
                <a:srgbClr val="FF0000"/>
              </a:solidFill>
              <a:latin typeface="Times New Roman"/>
              <a:ea typeface="Times New Roman"/>
              <a:cs typeface="Times New Roman"/>
              <a:sym typeface="Times New Roman"/>
            </a:endParaRPr>
          </a:p>
        </p:txBody>
      </p:sp>
      <p:sp>
        <p:nvSpPr>
          <p:cNvPr id="370" name="Google Shape;370;p52"/>
          <p:cNvSpPr txBox="1"/>
          <p:nvPr>
            <p:ph idx="1" type="body"/>
          </p:nvPr>
        </p:nvSpPr>
        <p:spPr>
          <a:xfrm>
            <a:off x="228600" y="762000"/>
            <a:ext cx="8686800" cy="5943600"/>
          </a:xfrm>
          <a:prstGeom prst="rect">
            <a:avLst/>
          </a:prstGeom>
          <a:noFill/>
          <a:ln>
            <a:noFill/>
          </a:ln>
        </p:spPr>
        <p:txBody>
          <a:bodyPr anchorCtr="0" anchor="t" bIns="45700" lIns="91425" spcFirstLastPara="1" rIns="91425" wrap="square" tIns="45700">
            <a:normAutofit fontScale="92500"/>
          </a:bodyPr>
          <a:lstStyle/>
          <a:p>
            <a:pPr indent="-342900" lvl="0" marL="342900" rtl="0" algn="just">
              <a:spcBef>
                <a:spcPts val="0"/>
              </a:spcBef>
              <a:spcAft>
                <a:spcPts val="0"/>
              </a:spcAft>
              <a:buClr>
                <a:schemeClr val="dk1"/>
              </a:buClr>
              <a:buSzPct val="100000"/>
              <a:buChar char="•"/>
            </a:pPr>
            <a:r>
              <a:rPr lang="en-US">
                <a:latin typeface="Times New Roman"/>
                <a:ea typeface="Times New Roman"/>
                <a:cs typeface="Times New Roman"/>
                <a:sym typeface="Times New Roman"/>
              </a:rPr>
              <a:t>The processor is executing a program and encounters an instruction relating to I/O operation.</a:t>
            </a:r>
            <a:endParaRPr/>
          </a:p>
          <a:p>
            <a:pPr indent="-342900" lvl="0" marL="342900" rtl="0" algn="just">
              <a:spcBef>
                <a:spcPts val="592"/>
              </a:spcBef>
              <a:spcAft>
                <a:spcPts val="0"/>
              </a:spcAft>
              <a:buClr>
                <a:schemeClr val="dk1"/>
              </a:buClr>
              <a:buSzPct val="100000"/>
              <a:buChar char="•"/>
            </a:pPr>
            <a:r>
              <a:rPr lang="en-US">
                <a:latin typeface="Times New Roman"/>
                <a:ea typeface="Times New Roman"/>
                <a:cs typeface="Times New Roman"/>
                <a:sym typeface="Times New Roman"/>
              </a:rPr>
              <a:t>The processor then executes that instruction by issuing a command to the appropriate I/O module.</a:t>
            </a:r>
            <a:endParaRPr/>
          </a:p>
          <a:p>
            <a:pPr indent="-342900" lvl="0" marL="342900" rtl="0" algn="just">
              <a:spcBef>
                <a:spcPts val="592"/>
              </a:spcBef>
              <a:spcAft>
                <a:spcPts val="0"/>
              </a:spcAft>
              <a:buClr>
                <a:schemeClr val="dk1"/>
              </a:buClr>
              <a:buSzPct val="100000"/>
              <a:buChar char="•"/>
            </a:pPr>
            <a:r>
              <a:rPr lang="en-US">
                <a:latin typeface="Times New Roman"/>
                <a:ea typeface="Times New Roman"/>
                <a:cs typeface="Times New Roman"/>
                <a:sym typeface="Times New Roman"/>
              </a:rPr>
              <a:t>The I/O module will perform the requested action based on the I/O command issued by the processor (READ/WRITE) and set the appropriate bits in the I/O status register.</a:t>
            </a:r>
            <a:endParaRPr/>
          </a:p>
          <a:p>
            <a:pPr indent="-342900" lvl="0" marL="342900" rtl="0" algn="just">
              <a:spcBef>
                <a:spcPts val="592"/>
              </a:spcBef>
              <a:spcAft>
                <a:spcPts val="0"/>
              </a:spcAft>
              <a:buClr>
                <a:schemeClr val="dk1"/>
              </a:buClr>
              <a:buSzPct val="100000"/>
              <a:buChar char="•"/>
            </a:pPr>
            <a:r>
              <a:rPr lang="en-US">
                <a:latin typeface="Times New Roman"/>
                <a:ea typeface="Times New Roman"/>
                <a:cs typeface="Times New Roman"/>
                <a:sym typeface="Times New Roman"/>
              </a:rPr>
              <a:t>The processor will periodically check the status of the I/O module until it find that the operation is complete.</a:t>
            </a:r>
            <a:endParaRPr/>
          </a:p>
          <a:p>
            <a:pPr indent="-154940" lvl="0" marL="342900" rtl="0" algn="just">
              <a:spcBef>
                <a:spcPts val="592"/>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3"/>
          <p:cNvPicPr preferRelativeResize="0"/>
          <p:nvPr>
            <p:ph idx="1" type="body"/>
          </p:nvPr>
        </p:nvPicPr>
        <p:blipFill rotWithShape="1">
          <a:blip r:embed="rId3">
            <a:alphaModFix/>
          </a:blip>
          <a:srcRect b="49748" l="52367" r="19695" t="30141"/>
          <a:stretch/>
        </p:blipFill>
        <p:spPr>
          <a:xfrm>
            <a:off x="381000" y="1447800"/>
            <a:ext cx="8412480" cy="340618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4"/>
          <p:cNvPicPr preferRelativeResize="0"/>
          <p:nvPr>
            <p:ph idx="1" type="body"/>
          </p:nvPr>
        </p:nvPicPr>
        <p:blipFill rotWithShape="1">
          <a:blip r:embed="rId3">
            <a:alphaModFix/>
          </a:blip>
          <a:srcRect b="17502" l="52976" r="26323" t="21887"/>
          <a:stretch/>
        </p:blipFill>
        <p:spPr>
          <a:xfrm>
            <a:off x="1524000" y="152400"/>
            <a:ext cx="6248400" cy="6400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t/>
            </a:r>
            <a:endParaRPr/>
          </a:p>
        </p:txBody>
      </p:sp>
      <p:sp>
        <p:nvSpPr>
          <p:cNvPr id="386" name="Google Shape;386;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The programmed I/O method is particularly useful in small low-speed computers </a:t>
            </a:r>
            <a:endParaRPr/>
          </a:p>
          <a:p>
            <a:pPr indent="-342900" lvl="0" marL="342900" rtl="0" algn="ctr">
              <a:spcBef>
                <a:spcPts val="640"/>
              </a:spcBef>
              <a:spcAft>
                <a:spcPts val="0"/>
              </a:spcAft>
              <a:buClr>
                <a:schemeClr val="dk1"/>
              </a:buClr>
              <a:buSzPts val="3200"/>
              <a:buNone/>
            </a:pPr>
            <a:r>
              <a:rPr lang="en-US">
                <a:latin typeface="Times New Roman"/>
                <a:ea typeface="Times New Roman"/>
                <a:cs typeface="Times New Roman"/>
                <a:sym typeface="Times New Roman"/>
              </a:rPr>
              <a:t>OR</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 in systems that are dedicated to monitor a device continuously.</a:t>
            </a:r>
            <a:endParaRPr>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Times New Roman"/>
              <a:buNone/>
            </a:pPr>
            <a:r>
              <a:rPr b="1" lang="en-US">
                <a:solidFill>
                  <a:srgbClr val="FF0000"/>
                </a:solidFill>
                <a:latin typeface="Times New Roman"/>
                <a:ea typeface="Times New Roman"/>
                <a:cs typeface="Times New Roman"/>
                <a:sym typeface="Times New Roman"/>
              </a:rPr>
              <a:t>Interrupt-initiated I/O</a:t>
            </a:r>
            <a:endParaRPr b="1">
              <a:solidFill>
                <a:srgbClr val="FF0000"/>
              </a:solidFill>
            </a:endParaRPr>
          </a:p>
        </p:txBody>
      </p:sp>
      <p:sp>
        <p:nvSpPr>
          <p:cNvPr id="392" name="Google Shape;392;p56"/>
          <p:cNvSpPr txBox="1"/>
          <p:nvPr>
            <p:ph idx="1" type="body"/>
          </p:nvPr>
        </p:nvSpPr>
        <p:spPr>
          <a:xfrm>
            <a:off x="304800" y="685800"/>
            <a:ext cx="8686800" cy="612648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latin typeface="Times New Roman"/>
                <a:ea typeface="Times New Roman"/>
                <a:cs typeface="Times New Roman"/>
                <a:sym typeface="Times New Roman"/>
              </a:rPr>
              <a:t>Data transfer between the CPU and an I/O device is initiated by the CPU.</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However, the CPU cannot start the transfer unless the device is ready to communicate with the CPU.</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The readiness of the device can be determined from an interrupt signal.</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An alternative to the CPU constantly monitoring the flag is to let the interface inform the computer when it is ready to transfer data. </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This mode of transfer uses the interrupt facility.</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While the CPU is running a program, it does not check the flag. </a:t>
            </a:r>
            <a:endParaRPr/>
          </a:p>
          <a:p>
            <a:pPr indent="-154940" lvl="0" marL="342900" rtl="0" algn="l">
              <a:spcBef>
                <a:spcPts val="592"/>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idx="1" type="body"/>
          </p:nvPr>
        </p:nvSpPr>
        <p:spPr>
          <a:xfrm>
            <a:off x="304800" y="228600"/>
            <a:ext cx="8503920" cy="6400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However, when the flag is set, the computer is momentarily interrupted from proceeding with the current program and is informed of the fact that the flag has been set.</a:t>
            </a:r>
            <a:endParaRPr/>
          </a:p>
          <a:p>
            <a:pPr indent="-342900" lvl="0" marL="342900" rtl="0" algn="l">
              <a:spcBef>
                <a:spcPts val="640"/>
              </a:spcBef>
              <a:spcAft>
                <a:spcPts val="0"/>
              </a:spcAft>
              <a:buClr>
                <a:schemeClr val="dk1"/>
              </a:buClr>
              <a:buSzPts val="3200"/>
              <a:buNone/>
            </a:pPr>
            <a:r>
              <a:rPr lang="en-US">
                <a:latin typeface="Times New Roman"/>
                <a:ea typeface="Times New Roman"/>
                <a:cs typeface="Times New Roman"/>
                <a:sym typeface="Times New Roman"/>
              </a:rPr>
              <a:t>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CPU deviates from what it is doing to take care of the input or output transfer.</a:t>
            </a:r>
            <a:endParaRPr/>
          </a:p>
          <a:p>
            <a:pPr indent="-342900" lvl="0" marL="342900" rtl="0" algn="l">
              <a:spcBef>
                <a:spcPts val="640"/>
              </a:spcBef>
              <a:spcAft>
                <a:spcPts val="0"/>
              </a:spcAft>
              <a:buClr>
                <a:schemeClr val="dk1"/>
              </a:buClr>
              <a:buSzPts val="3200"/>
              <a:buNone/>
            </a:pPr>
            <a:r>
              <a:rPr lang="en-US">
                <a:latin typeface="Times New Roman"/>
                <a:ea typeface="Times New Roman"/>
                <a:cs typeface="Times New Roman"/>
                <a:sym typeface="Times New Roman"/>
              </a:rPr>
              <a:t>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After the transfer is completed, the computer returns to the previous program to continue what it was doing before the interrupt.</a:t>
            </a:r>
            <a:endParaRPr>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8"/>
          <p:cNvSpPr txBox="1"/>
          <p:nvPr>
            <p:ph idx="1" type="body"/>
          </p:nvPr>
        </p:nvSpPr>
        <p:spPr>
          <a:xfrm>
            <a:off x="228600" y="289560"/>
            <a:ext cx="8595360" cy="649224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The CPU responds to the interrupt signal by storing the return address from the program counter into a memory stack and then control branches to a service routine that processes the required I/O transfer.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way that the processor chooses the branch address of the service routine varies from one unit to another. </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9"/>
          <p:cNvSpPr txBox="1"/>
          <p:nvPr>
            <p:ph idx="1" type="body"/>
          </p:nvPr>
        </p:nvSpPr>
        <p:spPr>
          <a:xfrm>
            <a:off x="228600" y="228600"/>
            <a:ext cx="8686800" cy="6400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latin typeface="Times New Roman"/>
                <a:ea typeface="Times New Roman"/>
                <a:cs typeface="Times New Roman"/>
                <a:sym typeface="Times New Roman"/>
              </a:rPr>
              <a:t>In principle, there are two methods for accomplishing this.</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One is called vectored interrupt and the other, non vectored interrupt. </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In a non vectored interrupt, the branch address is assigned to a fixed location in memory.</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In a vectored interrupt, the source that interrupts supplies the branch information to the computer. This information is called the interrupt vector. </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In some computers the interrupt vector is the first address of the I/O service routine.</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In other computers the interrupt vector is an address that points to a location in memory where the beginning address of the I/O service routine is stored.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628650" y="0"/>
            <a:ext cx="7886700" cy="87350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Cache Memory:</a:t>
            </a:r>
            <a:endParaRPr b="1">
              <a:latin typeface="Times New Roman"/>
              <a:ea typeface="Times New Roman"/>
              <a:cs typeface="Times New Roman"/>
              <a:sym typeface="Times New Roman"/>
            </a:endParaRPr>
          </a:p>
        </p:txBody>
      </p:sp>
      <p:sp>
        <p:nvSpPr>
          <p:cNvPr id="116" name="Google Shape;116;p6"/>
          <p:cNvSpPr txBox="1"/>
          <p:nvPr>
            <p:ph idx="1" type="body"/>
          </p:nvPr>
        </p:nvSpPr>
        <p:spPr>
          <a:xfrm>
            <a:off x="221374" y="838200"/>
            <a:ext cx="8770226" cy="5867399"/>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chemeClr val="dk1"/>
              </a:buClr>
              <a:buSzPts val="2800"/>
              <a:buChar char="•"/>
            </a:pPr>
            <a:r>
              <a:rPr lang="en-US" sz="2800">
                <a:latin typeface="Times New Roman"/>
                <a:ea typeface="Times New Roman"/>
                <a:cs typeface="Times New Roman"/>
                <a:sym typeface="Times New Roman"/>
              </a:rPr>
              <a:t>The data or contents of the main memory that are used frequently by CPU are stored in the cache memory so that the processor can easily access that data in a shorter time. Whenever the CPU needs to access memory, it first checks the cache memory. If the data is not found in cache memory, then the CPU moves into the main memory.</a:t>
            </a:r>
            <a:endParaRPr/>
          </a:p>
          <a:p>
            <a:pPr indent="-342900" lvl="0" marL="342900" rtl="0" algn="l">
              <a:spcBef>
                <a:spcPts val="560"/>
              </a:spcBef>
              <a:spcAft>
                <a:spcPts val="0"/>
              </a:spcAft>
              <a:buClr>
                <a:schemeClr val="dk1"/>
              </a:buClr>
              <a:buSzPts val="2800"/>
              <a:buChar char="•"/>
            </a:pPr>
            <a:r>
              <a:rPr lang="en-US" sz="2800">
                <a:latin typeface="Times New Roman"/>
                <a:ea typeface="Times New Roman"/>
                <a:cs typeface="Times New Roman"/>
                <a:sym typeface="Times New Roman"/>
              </a:rPr>
              <a:t>A special very-high speed memory called a Cache is sometimes </a:t>
            </a:r>
            <a:r>
              <a:rPr lang="en-US" sz="2800">
                <a:solidFill>
                  <a:srgbClr val="FF0000"/>
                </a:solidFill>
                <a:latin typeface="Times New Roman"/>
                <a:ea typeface="Times New Roman"/>
                <a:cs typeface="Times New Roman"/>
                <a:sym typeface="Times New Roman"/>
              </a:rPr>
              <a:t>used to increase the speed of processing </a:t>
            </a:r>
            <a:r>
              <a:rPr lang="en-US" sz="2800">
                <a:latin typeface="Times New Roman"/>
                <a:ea typeface="Times New Roman"/>
                <a:cs typeface="Times New Roman"/>
                <a:sym typeface="Times New Roman"/>
              </a:rPr>
              <a:t>by making current programs and data available to the CPU at a rapid rate.</a:t>
            </a:r>
            <a:endParaRPr sz="2800">
              <a:latin typeface="Times New Roman"/>
              <a:ea typeface="Times New Roman"/>
              <a:cs typeface="Times New Roman"/>
              <a:sym typeface="Times New Roman"/>
            </a:endParaRPr>
          </a:p>
          <a:p>
            <a:pPr indent="-342900" lvl="0" marL="342900" rtl="0" algn="just">
              <a:spcBef>
                <a:spcPts val="560"/>
              </a:spcBef>
              <a:spcAft>
                <a:spcPts val="0"/>
              </a:spcAft>
              <a:buClr>
                <a:schemeClr val="dk1"/>
              </a:buClr>
              <a:buSzPts val="2800"/>
              <a:buChar char="•"/>
            </a:pPr>
            <a:r>
              <a:rPr lang="en-US" sz="2800">
                <a:latin typeface="Times New Roman"/>
                <a:ea typeface="Times New Roman"/>
                <a:cs typeface="Times New Roman"/>
                <a:sym typeface="Times New Roman"/>
              </a:rPr>
              <a:t>Cache memory is placed between the CPU and the main memory. </a:t>
            </a:r>
            <a:endParaRPr/>
          </a:p>
          <a:p>
            <a:pPr indent="-165100" lvl="0" marL="342900" rtl="0" algn="just">
              <a:spcBef>
                <a:spcPts val="560"/>
              </a:spcBef>
              <a:spcAft>
                <a:spcPts val="0"/>
              </a:spcAft>
              <a:buClr>
                <a:schemeClr val="dk1"/>
              </a:buClr>
              <a:buSzPts val="2800"/>
              <a:buNone/>
            </a:pPr>
            <a:r>
              <a:t/>
            </a:r>
            <a:endParaRPr sz="2800">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0"/>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000"/>
              <a:buFont typeface="Times New Roman"/>
              <a:buNone/>
            </a:pPr>
            <a:r>
              <a:rPr b="1" lang="en-US" sz="4000">
                <a:solidFill>
                  <a:srgbClr val="FF0000"/>
                </a:solidFill>
                <a:latin typeface="Times New Roman"/>
                <a:ea typeface="Times New Roman"/>
                <a:cs typeface="Times New Roman"/>
                <a:sym typeface="Times New Roman"/>
              </a:rPr>
              <a:t>Software Considerations</a:t>
            </a:r>
            <a:endParaRPr b="1" sz="4000">
              <a:solidFill>
                <a:srgbClr val="FF0000"/>
              </a:solidFill>
              <a:latin typeface="Times New Roman"/>
              <a:ea typeface="Times New Roman"/>
              <a:cs typeface="Times New Roman"/>
              <a:sym typeface="Times New Roman"/>
            </a:endParaRPr>
          </a:p>
        </p:txBody>
      </p:sp>
      <p:sp>
        <p:nvSpPr>
          <p:cNvPr id="413" name="Google Shape;413;p60"/>
          <p:cNvSpPr txBox="1"/>
          <p:nvPr>
            <p:ph idx="1" type="body"/>
          </p:nvPr>
        </p:nvSpPr>
        <p:spPr>
          <a:xfrm>
            <a:off x="228600" y="929640"/>
            <a:ext cx="8686800" cy="585216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The previous discussion was concerned with the basic hardware needed to interface I/O devices to a computer system.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A computer must also have software routines for controlling peripherals and for transfer of data between the processor and peripherals.</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 I/O routines must issue control commands to activate the peripheral and to check the device status to determine when it is ready for data transfer.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Once ready, information is transferred item by item until all the data are transferred.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ph idx="1" type="body"/>
          </p:nvPr>
        </p:nvSpPr>
        <p:spPr>
          <a:xfrm>
            <a:off x="304800" y="304800"/>
            <a:ext cx="8503920" cy="6400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In some cases, a control command is then given to execute a device function such as stop tape or print characters. Error checking and other useful steps often accompany the transfers.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In interrupt-controlled transfers, the I/O software must issue commands to the peripheral to interrupt when ready and to service the interrupt when it occurs.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In DMA transfer, the I/O software must initiate the DMA channel to start its operation.</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C:\Users\MAJEED\Downloads\IMG-20210719-WA0089.jpg" id="423" name="Google Shape;423;p62"/>
          <p:cNvPicPr preferRelativeResize="0"/>
          <p:nvPr>
            <p:ph idx="1" type="body"/>
          </p:nvPr>
        </p:nvPicPr>
        <p:blipFill rotWithShape="1">
          <a:blip r:embed="rId3">
            <a:alphaModFix/>
          </a:blip>
          <a:srcRect b="1389" l="0" r="7938" t="0"/>
          <a:stretch/>
        </p:blipFill>
        <p:spPr>
          <a:xfrm>
            <a:off x="533400" y="659235"/>
            <a:ext cx="8229600" cy="536056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descr="C:\Users\MAJEED\Downloads\Screenshot_20210719-105422_Chrome.jpg" id="428" name="Google Shape;428;p63"/>
          <p:cNvPicPr preferRelativeResize="0"/>
          <p:nvPr>
            <p:ph idx="1" type="body"/>
          </p:nvPr>
        </p:nvPicPr>
        <p:blipFill rotWithShape="1">
          <a:blip r:embed="rId3">
            <a:alphaModFix/>
          </a:blip>
          <a:srcRect b="6613" l="6369" r="20390" t="0"/>
          <a:stretch/>
        </p:blipFill>
        <p:spPr>
          <a:xfrm>
            <a:off x="457200" y="304800"/>
            <a:ext cx="8321040" cy="638549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000"/>
              <a:buFont typeface="Times New Roman"/>
              <a:buNone/>
            </a:pPr>
            <a:r>
              <a:rPr b="1" lang="en-US" sz="4000">
                <a:solidFill>
                  <a:srgbClr val="FF0000"/>
                </a:solidFill>
                <a:latin typeface="Times New Roman"/>
                <a:ea typeface="Times New Roman"/>
                <a:cs typeface="Times New Roman"/>
                <a:sym typeface="Times New Roman"/>
              </a:rPr>
              <a:t>Daisy- Chaining priority</a:t>
            </a:r>
            <a:endParaRPr b="1" sz="4000">
              <a:solidFill>
                <a:srgbClr val="FF0000"/>
              </a:solidFill>
            </a:endParaRPr>
          </a:p>
        </p:txBody>
      </p:sp>
      <p:sp>
        <p:nvSpPr>
          <p:cNvPr id="434" name="Google Shape;434;p64"/>
          <p:cNvSpPr txBox="1"/>
          <p:nvPr>
            <p:ph idx="1" type="body"/>
          </p:nvPr>
        </p:nvSpPr>
        <p:spPr>
          <a:xfrm>
            <a:off x="228600" y="838200"/>
            <a:ext cx="8686800" cy="594360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latin typeface="Times New Roman"/>
                <a:ea typeface="Times New Roman"/>
                <a:cs typeface="Times New Roman"/>
                <a:sym typeface="Times New Roman"/>
              </a:rPr>
              <a:t>The hardware priority function can be established by either a </a:t>
            </a:r>
            <a:r>
              <a:rPr lang="en-US">
                <a:solidFill>
                  <a:srgbClr val="FF0000"/>
                </a:solidFill>
                <a:latin typeface="Times New Roman"/>
                <a:ea typeface="Times New Roman"/>
                <a:cs typeface="Times New Roman"/>
                <a:sym typeface="Times New Roman"/>
              </a:rPr>
              <a:t>serial</a:t>
            </a:r>
            <a:r>
              <a:rPr lang="en-US">
                <a:latin typeface="Times New Roman"/>
                <a:ea typeface="Times New Roman"/>
                <a:cs typeface="Times New Roman"/>
                <a:sym typeface="Times New Roman"/>
              </a:rPr>
              <a:t> or a </a:t>
            </a:r>
            <a:r>
              <a:rPr lang="en-US">
                <a:solidFill>
                  <a:srgbClr val="FF0000"/>
                </a:solidFill>
                <a:latin typeface="Times New Roman"/>
                <a:ea typeface="Times New Roman"/>
                <a:cs typeface="Times New Roman"/>
                <a:sym typeface="Times New Roman"/>
              </a:rPr>
              <a:t>parallel</a:t>
            </a:r>
            <a:r>
              <a:rPr lang="en-US">
                <a:latin typeface="Times New Roman"/>
                <a:ea typeface="Times New Roman"/>
                <a:cs typeface="Times New Roman"/>
                <a:sym typeface="Times New Roman"/>
              </a:rPr>
              <a:t> connection of interrupt lines.</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The serial connection is also known as the </a:t>
            </a:r>
            <a:r>
              <a:rPr b="1" lang="en-US">
                <a:solidFill>
                  <a:srgbClr val="00B0F0"/>
                </a:solidFill>
                <a:latin typeface="Times New Roman"/>
                <a:ea typeface="Times New Roman"/>
                <a:cs typeface="Times New Roman"/>
                <a:sym typeface="Times New Roman"/>
              </a:rPr>
              <a:t>Daisy chaining method</a:t>
            </a:r>
            <a:r>
              <a:rPr lang="en-US">
                <a:latin typeface="Times New Roman"/>
                <a:ea typeface="Times New Roman"/>
                <a:cs typeface="Times New Roman"/>
                <a:sym typeface="Times New Roman"/>
              </a:rPr>
              <a:t>.</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The daisy-chaining method of establishing priority</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a serial connection</a:t>
            </a:r>
            <a:r>
              <a:rPr lang="en-US" sz="2800">
                <a:solidFill>
                  <a:srgbClr val="00B0F0"/>
                </a:solidFill>
                <a:latin typeface="Times New Roman"/>
                <a:ea typeface="Times New Roman"/>
                <a:cs typeface="Times New Roman"/>
                <a:sym typeface="Times New Roman"/>
              </a:rPr>
              <a:t>(Low speed transmission)</a:t>
            </a:r>
            <a:r>
              <a:rPr lang="en-US">
                <a:latin typeface="Times New Roman"/>
                <a:ea typeface="Times New Roman"/>
                <a:cs typeface="Times New Roman"/>
                <a:sym typeface="Times New Roman"/>
              </a:rPr>
              <a:t> of all devices that request an interrupt. </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The device with the highest priority is placed in the first position, followed by lower-priority devices up to the device with the lowest priority, which is placed last in the chain.</a:t>
            </a:r>
            <a:endParaRPr/>
          </a:p>
          <a:p>
            <a:pPr indent="-154940" lvl="0" marL="342900" rtl="0" algn="l">
              <a:spcBef>
                <a:spcPts val="592"/>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457200" y="7620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t/>
            </a:r>
            <a:endParaRPr/>
          </a:p>
        </p:txBody>
      </p:sp>
      <p:sp>
        <p:nvSpPr>
          <p:cNvPr id="440" name="Google Shape;440;p65"/>
          <p:cNvSpPr txBox="1"/>
          <p:nvPr>
            <p:ph idx="1" type="body"/>
          </p:nvPr>
        </p:nvSpPr>
        <p:spPr>
          <a:xfrm>
            <a:off x="228600" y="990600"/>
            <a:ext cx="8686800" cy="5486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In a typical application a number of I/O devices are attached to the computer, with each device being able to originate an interrupt request.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first task of the interrupt system is to identify the source of the interrupt.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There is also the possibility that several sources will request service simultaneously.</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In this case the system must also decide which device to service first.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66"/>
          <p:cNvPicPr preferRelativeResize="0"/>
          <p:nvPr>
            <p:ph idx="1" type="body"/>
          </p:nvPr>
        </p:nvPicPr>
        <p:blipFill rotWithShape="1">
          <a:blip r:embed="rId3">
            <a:alphaModFix/>
          </a:blip>
          <a:srcRect b="14135" l="25377" r="29164" t="43026"/>
          <a:stretch/>
        </p:blipFill>
        <p:spPr>
          <a:xfrm>
            <a:off x="457200" y="76200"/>
            <a:ext cx="8229600" cy="4362450"/>
          </a:xfrm>
          <a:prstGeom prst="rect">
            <a:avLst/>
          </a:prstGeom>
          <a:noFill/>
          <a:ln>
            <a:noFill/>
          </a:ln>
        </p:spPr>
      </p:pic>
      <p:sp>
        <p:nvSpPr>
          <p:cNvPr id="446" name="Google Shape;446;p66"/>
          <p:cNvSpPr/>
          <p:nvPr/>
        </p:nvSpPr>
        <p:spPr>
          <a:xfrm>
            <a:off x="121920" y="4343400"/>
            <a:ext cx="8869680" cy="2468880"/>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The interrupt request line is common to all devices and forms a wired logic connection.</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If any device has its interrupt signal in the low-level state, the interrupt line goes to the low-level state and enables the interrupt input in the CPU.</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When no interrupts are pending, the interrupt line stays in the high-level state and no interrupts are recognized by the CPU.</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The CPU responds to an interrupt request by enabling the interrupt acknowledge line.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type="title"/>
          </p:nvPr>
        </p:nvSpPr>
        <p:spPr>
          <a:xfrm>
            <a:off x="152400" y="274638"/>
            <a:ext cx="8686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VAD is the address of the service routine which services that device.</a:t>
            </a:r>
            <a:endParaRPr sz="3200"/>
          </a:p>
        </p:txBody>
      </p:sp>
      <p:pic>
        <p:nvPicPr>
          <p:cNvPr id="452" name="Google Shape;452;p67"/>
          <p:cNvPicPr preferRelativeResize="0"/>
          <p:nvPr/>
        </p:nvPicPr>
        <p:blipFill rotWithShape="1">
          <a:blip r:embed="rId3">
            <a:alphaModFix/>
          </a:blip>
          <a:srcRect b="8052" l="13587" r="8514" t="32367"/>
          <a:stretch/>
        </p:blipFill>
        <p:spPr>
          <a:xfrm>
            <a:off x="228600" y="1901467"/>
            <a:ext cx="8686800" cy="373733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8"/>
          <p:cNvSpPr txBox="1"/>
          <p:nvPr>
            <p:ph idx="1" type="body"/>
          </p:nvPr>
        </p:nvSpPr>
        <p:spPr>
          <a:xfrm>
            <a:off x="228600" y="228600"/>
            <a:ext cx="8686800" cy="6400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FF0000"/>
              </a:buClr>
              <a:buSzPts val="3200"/>
              <a:buNone/>
            </a:pPr>
            <a:r>
              <a:rPr b="1" lang="en-US">
                <a:solidFill>
                  <a:srgbClr val="FF0000"/>
                </a:solidFill>
                <a:latin typeface="Times New Roman"/>
                <a:ea typeface="Times New Roman"/>
                <a:cs typeface="Times New Roman"/>
                <a:sym typeface="Times New Roman"/>
              </a:rPr>
              <a:t>Conclusion: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daisy-chaining method involves connecting all the devices that can request an interrupt in a serial manner.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This configuration is governed by the priority of the devices. </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device with the highest priority is placed first followed by the second highest priority device and so on.</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device with </a:t>
            </a:r>
            <a:r>
              <a:rPr b="1" lang="en-US">
                <a:solidFill>
                  <a:srgbClr val="FF0000"/>
                </a:solidFill>
                <a:latin typeface="Times New Roman"/>
                <a:ea typeface="Times New Roman"/>
                <a:cs typeface="Times New Roman"/>
                <a:sym typeface="Times New Roman"/>
              </a:rPr>
              <a:t>PI = 1 and PO = 0</a:t>
            </a:r>
            <a:r>
              <a:rPr lang="en-US">
                <a:latin typeface="Times New Roman"/>
                <a:ea typeface="Times New Roman"/>
                <a:cs typeface="Times New Roman"/>
                <a:sym typeface="Times New Roman"/>
              </a:rPr>
              <a:t> is the one with the highest priority that is requesting an interrupt, and this device places its </a:t>
            </a:r>
            <a:r>
              <a:rPr b="1" lang="en-US">
                <a:solidFill>
                  <a:srgbClr val="FF0000"/>
                </a:solidFill>
                <a:latin typeface="Times New Roman"/>
                <a:ea typeface="Times New Roman"/>
                <a:cs typeface="Times New Roman"/>
                <a:sym typeface="Times New Roman"/>
              </a:rPr>
              <a:t>VAD</a:t>
            </a:r>
            <a:r>
              <a:rPr lang="en-US">
                <a:latin typeface="Times New Roman"/>
                <a:ea typeface="Times New Roman"/>
                <a:cs typeface="Times New Roman"/>
                <a:sym typeface="Times New Roman"/>
              </a:rPr>
              <a:t> on the data bus.</a:t>
            </a:r>
            <a:endParaRPr/>
          </a:p>
          <a:p>
            <a:pPr indent="-1397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9"/>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000"/>
              <a:buFont typeface="Times New Roman"/>
              <a:buNone/>
            </a:pPr>
            <a:r>
              <a:rPr b="1" lang="en-US" sz="4000">
                <a:solidFill>
                  <a:srgbClr val="FF0000"/>
                </a:solidFill>
                <a:latin typeface="Times New Roman"/>
                <a:ea typeface="Times New Roman"/>
                <a:cs typeface="Times New Roman"/>
                <a:sym typeface="Times New Roman"/>
              </a:rPr>
              <a:t>Direct Memory Access (DMA)</a:t>
            </a:r>
            <a:endParaRPr b="1" sz="4000">
              <a:solidFill>
                <a:srgbClr val="FF0000"/>
              </a:solidFill>
              <a:latin typeface="Times New Roman"/>
              <a:ea typeface="Times New Roman"/>
              <a:cs typeface="Times New Roman"/>
              <a:sym typeface="Times New Roman"/>
            </a:endParaRPr>
          </a:p>
        </p:txBody>
      </p:sp>
      <p:sp>
        <p:nvSpPr>
          <p:cNvPr id="463" name="Google Shape;463;p69"/>
          <p:cNvSpPr txBox="1"/>
          <p:nvPr>
            <p:ph idx="1" type="body"/>
          </p:nvPr>
        </p:nvSpPr>
        <p:spPr>
          <a:xfrm>
            <a:off x="228600" y="762000"/>
            <a:ext cx="8686800" cy="5943600"/>
          </a:xfrm>
          <a:prstGeom prst="rect">
            <a:avLst/>
          </a:prstGeom>
          <a:noFill/>
          <a:ln>
            <a:noFill/>
          </a:ln>
        </p:spPr>
        <p:txBody>
          <a:bodyPr anchorCtr="0" anchor="t" bIns="45700" lIns="91425" spcFirstLastPara="1" rIns="91425" wrap="square" tIns="45700">
            <a:normAutofit lnSpcReduction="10000"/>
          </a:bodyPr>
          <a:lstStyle/>
          <a:p>
            <a:pPr indent="-342900" lvl="0" marL="514350" rtl="0" algn="l">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DMA Controller</a:t>
            </a:r>
            <a:r>
              <a:rPr b="1" lang="en-US" sz="2000">
                <a:latin typeface="Times New Roman"/>
                <a:ea typeface="Times New Roman"/>
                <a:cs typeface="Times New Roman"/>
                <a:sym typeface="Times New Roman"/>
              </a:rPr>
              <a:t>(IC 8257)</a:t>
            </a:r>
            <a:r>
              <a:rPr lang="en-US">
                <a:latin typeface="Times New Roman"/>
                <a:ea typeface="Times New Roman"/>
                <a:cs typeface="Times New Roman"/>
                <a:sym typeface="Times New Roman"/>
              </a:rPr>
              <a:t>, </a:t>
            </a:r>
            <a:endParaRPr/>
          </a:p>
          <a:p>
            <a:pPr indent="-342900" lvl="0" marL="514350" rtl="0" algn="l">
              <a:spcBef>
                <a:spcPts val="64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DMA Transfer, </a:t>
            </a:r>
            <a:endParaRPr/>
          </a:p>
          <a:p>
            <a:pPr indent="-342900" lvl="0" marL="514350" rtl="0" algn="l">
              <a:spcBef>
                <a:spcPts val="64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Intel 8089 IOP.</a:t>
            </a:r>
            <a:endParaRPr/>
          </a:p>
          <a:p>
            <a:pPr indent="-342900" lvl="0" marL="51435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The transfer of data between a fast storage device such as magnetic disk and memory is often limited by the speed of the CPU.</a:t>
            </a:r>
            <a:endParaRPr/>
          </a:p>
          <a:p>
            <a:pPr indent="-3429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 Removing the CPU from the path and letting the peripheral device manage the memory buses directly</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t/>
            </a:r>
            <a:endParaRPr/>
          </a:p>
        </p:txBody>
      </p:sp>
      <p:pic>
        <p:nvPicPr>
          <p:cNvPr descr="D:\majeed\2019-20 II Sem\CO\UNIT IV\Cache-Memory-Location.png" id="122" name="Google Shape;122;p7"/>
          <p:cNvPicPr preferRelativeResize="0"/>
          <p:nvPr>
            <p:ph idx="1" type="body"/>
          </p:nvPr>
        </p:nvPicPr>
        <p:blipFill rotWithShape="1">
          <a:blip r:embed="rId3">
            <a:alphaModFix/>
          </a:blip>
          <a:srcRect b="0" l="0" r="0" t="0"/>
          <a:stretch/>
        </p:blipFill>
        <p:spPr>
          <a:xfrm>
            <a:off x="2133600" y="1948916"/>
            <a:ext cx="5029200" cy="4528084"/>
          </a:xfrm>
          <a:prstGeom prst="rect">
            <a:avLst/>
          </a:prstGeom>
          <a:noFill/>
          <a:ln>
            <a:noFill/>
          </a:ln>
        </p:spPr>
      </p:pic>
      <p:pic>
        <p:nvPicPr>
          <p:cNvPr descr="D:\majeed\2019-20 II Sem\CO\UNIT IV\CacheMemory1.png" id="123" name="Google Shape;123;p7"/>
          <p:cNvPicPr preferRelativeResize="0"/>
          <p:nvPr/>
        </p:nvPicPr>
        <p:blipFill rotWithShape="1">
          <a:blip r:embed="rId4">
            <a:alphaModFix/>
          </a:blip>
          <a:srcRect b="52482" l="0" r="3509" t="0"/>
          <a:stretch/>
        </p:blipFill>
        <p:spPr>
          <a:xfrm>
            <a:off x="228600" y="228600"/>
            <a:ext cx="8382000" cy="990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0"/>
          <p:cNvSpPr txBox="1"/>
          <p:nvPr>
            <p:ph type="title"/>
          </p:nvPr>
        </p:nvSpPr>
        <p:spPr>
          <a:xfrm>
            <a:off x="457200" y="76200"/>
            <a:ext cx="8229600" cy="73152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000"/>
              <a:buFont typeface="Times New Roman"/>
              <a:buNone/>
            </a:pPr>
            <a:r>
              <a:rPr b="1" lang="en-US" sz="4000">
                <a:solidFill>
                  <a:srgbClr val="FF0000"/>
                </a:solidFill>
                <a:latin typeface="Times New Roman"/>
                <a:ea typeface="Times New Roman"/>
                <a:cs typeface="Times New Roman"/>
                <a:sym typeface="Times New Roman"/>
              </a:rPr>
              <a:t>DMA Controller</a:t>
            </a:r>
            <a:endParaRPr b="1" sz="4000">
              <a:solidFill>
                <a:srgbClr val="FF0000"/>
              </a:solidFill>
              <a:latin typeface="Times New Roman"/>
              <a:ea typeface="Times New Roman"/>
              <a:cs typeface="Times New Roman"/>
              <a:sym typeface="Times New Roman"/>
            </a:endParaRPr>
          </a:p>
        </p:txBody>
      </p:sp>
      <p:sp>
        <p:nvSpPr>
          <p:cNvPr id="469" name="Google Shape;469;p70"/>
          <p:cNvSpPr txBox="1"/>
          <p:nvPr>
            <p:ph idx="1" type="body"/>
          </p:nvPr>
        </p:nvSpPr>
        <p:spPr>
          <a:xfrm>
            <a:off x="228600" y="685800"/>
            <a:ext cx="8686800" cy="612648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DMA controller takes over the buses to manage the transfer directly between the I/O device and memory (Bus Request/Grant).</a:t>
            </a:r>
            <a:endParaRPr/>
          </a:p>
          <a:p>
            <a:pPr indent="-342900" lvl="0" marL="342900" rtl="0" algn="l">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DMA Controller is a hardware device that allows I/O devices to directly access memory with less participation of the processor.</a:t>
            </a:r>
            <a:endParaRPr>
              <a:latin typeface="Times New Roman"/>
              <a:ea typeface="Times New Roman"/>
              <a:cs typeface="Times New Roman"/>
              <a:sym typeface="Times New Roman"/>
            </a:endParaRPr>
          </a:p>
        </p:txBody>
      </p:sp>
      <p:pic>
        <p:nvPicPr>
          <p:cNvPr id="470" name="Google Shape;470;p70"/>
          <p:cNvPicPr preferRelativeResize="0"/>
          <p:nvPr/>
        </p:nvPicPr>
        <p:blipFill rotWithShape="1">
          <a:blip r:embed="rId3">
            <a:alphaModFix/>
          </a:blip>
          <a:srcRect b="21111" l="30313" r="34687" t="67778"/>
          <a:stretch/>
        </p:blipFill>
        <p:spPr>
          <a:xfrm>
            <a:off x="533400" y="4773385"/>
            <a:ext cx="8229600" cy="146957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1"/>
          <p:cNvSpPr txBox="1"/>
          <p:nvPr>
            <p:ph idx="1" type="body"/>
          </p:nvPr>
        </p:nvSpPr>
        <p:spPr>
          <a:xfrm>
            <a:off x="304800" y="152400"/>
            <a:ext cx="8595360" cy="658368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latin typeface="Times New Roman"/>
                <a:ea typeface="Times New Roman"/>
                <a:cs typeface="Times New Roman"/>
                <a:sym typeface="Times New Roman"/>
              </a:rPr>
              <a:t>The DMA controller has three registers</a:t>
            </a:r>
            <a:endParaRPr/>
          </a:p>
          <a:p>
            <a:pPr indent="-342900" lvl="0" marL="342900" rtl="0" algn="l">
              <a:spcBef>
                <a:spcPts val="592"/>
              </a:spcBef>
              <a:spcAft>
                <a:spcPts val="0"/>
              </a:spcAft>
              <a:buClr>
                <a:schemeClr val="dk1"/>
              </a:buClr>
              <a:buSzPct val="100000"/>
              <a:buNone/>
            </a:pPr>
            <a:r>
              <a:rPr b="1" lang="en-US">
                <a:latin typeface="Times New Roman"/>
                <a:ea typeface="Times New Roman"/>
                <a:cs typeface="Times New Roman"/>
                <a:sym typeface="Times New Roman"/>
              </a:rPr>
              <a:t>Address register – </a:t>
            </a:r>
            <a:r>
              <a:rPr lang="en-US">
                <a:latin typeface="Times New Roman"/>
                <a:ea typeface="Times New Roman"/>
                <a:cs typeface="Times New Roman"/>
                <a:sym typeface="Times New Roman"/>
              </a:rPr>
              <a:t>It contains the address to specify the desired location in memory.</a:t>
            </a:r>
            <a:endParaRPr/>
          </a:p>
          <a:p>
            <a:pPr indent="-342900" lvl="0" marL="342900" rtl="0" algn="l">
              <a:spcBef>
                <a:spcPts val="592"/>
              </a:spcBef>
              <a:spcAft>
                <a:spcPts val="0"/>
              </a:spcAft>
              <a:buClr>
                <a:schemeClr val="dk1"/>
              </a:buClr>
              <a:buSzPct val="100000"/>
              <a:buNone/>
            </a:pPr>
            <a:r>
              <a:t/>
            </a:r>
            <a:endParaRPr b="1">
              <a:latin typeface="Times New Roman"/>
              <a:ea typeface="Times New Roman"/>
              <a:cs typeface="Times New Roman"/>
              <a:sym typeface="Times New Roman"/>
            </a:endParaRPr>
          </a:p>
          <a:p>
            <a:pPr indent="-342900" lvl="0" marL="342900" rtl="0" algn="l">
              <a:spcBef>
                <a:spcPts val="592"/>
              </a:spcBef>
              <a:spcAft>
                <a:spcPts val="0"/>
              </a:spcAft>
              <a:buClr>
                <a:schemeClr val="dk1"/>
              </a:buClr>
              <a:buSzPct val="100000"/>
              <a:buNone/>
            </a:pPr>
            <a:r>
              <a:rPr b="1" lang="en-US">
                <a:latin typeface="Times New Roman"/>
                <a:ea typeface="Times New Roman"/>
                <a:cs typeface="Times New Roman"/>
                <a:sym typeface="Times New Roman"/>
              </a:rPr>
              <a:t>Word count register – </a:t>
            </a:r>
            <a:r>
              <a:rPr lang="en-US">
                <a:latin typeface="Times New Roman"/>
                <a:ea typeface="Times New Roman"/>
                <a:cs typeface="Times New Roman"/>
                <a:sym typeface="Times New Roman"/>
              </a:rPr>
              <a:t>It contains the number of words to be transferred.</a:t>
            </a:r>
            <a:endParaRPr/>
          </a:p>
          <a:p>
            <a:pPr indent="-342900" lvl="0" marL="342900" rtl="0" algn="l">
              <a:spcBef>
                <a:spcPts val="592"/>
              </a:spcBef>
              <a:spcAft>
                <a:spcPts val="0"/>
              </a:spcAft>
              <a:buClr>
                <a:schemeClr val="dk1"/>
              </a:buClr>
              <a:buSzPct val="100000"/>
              <a:buNone/>
            </a:pPr>
            <a:r>
              <a:t/>
            </a:r>
            <a:endParaRPr b="1">
              <a:latin typeface="Times New Roman"/>
              <a:ea typeface="Times New Roman"/>
              <a:cs typeface="Times New Roman"/>
              <a:sym typeface="Times New Roman"/>
            </a:endParaRPr>
          </a:p>
          <a:p>
            <a:pPr indent="-342900" lvl="0" marL="342900" rtl="0" algn="l">
              <a:spcBef>
                <a:spcPts val="592"/>
              </a:spcBef>
              <a:spcAft>
                <a:spcPts val="0"/>
              </a:spcAft>
              <a:buClr>
                <a:schemeClr val="dk1"/>
              </a:buClr>
              <a:buSzPct val="100000"/>
              <a:buNone/>
            </a:pPr>
            <a:r>
              <a:rPr b="1" lang="en-US">
                <a:latin typeface="Times New Roman"/>
                <a:ea typeface="Times New Roman"/>
                <a:cs typeface="Times New Roman"/>
                <a:sym typeface="Times New Roman"/>
              </a:rPr>
              <a:t>Control register – </a:t>
            </a:r>
            <a:r>
              <a:rPr lang="en-US">
                <a:latin typeface="Times New Roman"/>
                <a:ea typeface="Times New Roman"/>
                <a:cs typeface="Times New Roman"/>
                <a:sym typeface="Times New Roman"/>
              </a:rPr>
              <a:t>It specifies the transfer mode.</a:t>
            </a:r>
            <a:endParaRPr/>
          </a:p>
          <a:p>
            <a:pPr indent="-342900" lvl="0" marL="342900" rtl="0" algn="l">
              <a:spcBef>
                <a:spcPts val="592"/>
              </a:spcBef>
              <a:spcAft>
                <a:spcPts val="0"/>
              </a:spcAft>
              <a:buClr>
                <a:schemeClr val="dk1"/>
              </a:buClr>
              <a:buSzPct val="100000"/>
              <a:buNone/>
            </a:pPr>
            <a:r>
              <a:t/>
            </a:r>
            <a:endParaRPr>
              <a:latin typeface="Times New Roman"/>
              <a:ea typeface="Times New Roman"/>
              <a:cs typeface="Times New Roman"/>
              <a:sym typeface="Times New Roman"/>
            </a:endParaRPr>
          </a:p>
          <a:p>
            <a:pPr indent="-342900" lvl="0" marL="342900" rtl="0" algn="l">
              <a:spcBef>
                <a:spcPts val="592"/>
              </a:spcBef>
              <a:spcAft>
                <a:spcPts val="0"/>
              </a:spcAft>
              <a:buClr>
                <a:schemeClr val="dk1"/>
              </a:buClr>
              <a:buSzPct val="100000"/>
              <a:buNone/>
            </a:pPr>
            <a:r>
              <a:rPr lang="en-US">
                <a:latin typeface="Times New Roman"/>
                <a:ea typeface="Times New Roman"/>
                <a:cs typeface="Times New Roman"/>
                <a:sym typeface="Times New Roman"/>
              </a:rPr>
              <a:t>All registers in the DMA appear to the </a:t>
            </a:r>
            <a:r>
              <a:rPr lang="en-US" u="sng">
                <a:solidFill>
                  <a:schemeClr val="hlink"/>
                </a:solidFill>
                <a:latin typeface="Times New Roman"/>
                <a:ea typeface="Times New Roman"/>
                <a:cs typeface="Times New Roman"/>
                <a:sym typeface="Times New Roman"/>
                <a:hlinkClick r:id="rId3"/>
              </a:rPr>
              <a:t>CPU</a:t>
            </a:r>
            <a:r>
              <a:rPr lang="en-US">
                <a:latin typeface="Times New Roman"/>
                <a:ea typeface="Times New Roman"/>
                <a:cs typeface="Times New Roman"/>
                <a:sym typeface="Times New Roman"/>
              </a:rPr>
              <a:t> as I/O interface registers. </a:t>
            </a:r>
            <a:endParaRPr/>
          </a:p>
          <a:p>
            <a:pPr indent="-342900" lvl="0" marL="342900" rtl="0" algn="l">
              <a:spcBef>
                <a:spcPts val="592"/>
              </a:spcBef>
              <a:spcAft>
                <a:spcPts val="0"/>
              </a:spcAft>
              <a:buClr>
                <a:schemeClr val="dk1"/>
              </a:buClr>
              <a:buSzPct val="100000"/>
              <a:buNone/>
            </a:pPr>
            <a:r>
              <a:rPr lang="en-US">
                <a:latin typeface="Times New Roman"/>
                <a:ea typeface="Times New Roman"/>
                <a:cs typeface="Times New Roman"/>
                <a:sym typeface="Times New Roman"/>
              </a:rPr>
              <a:t>Therefore, the CPU can both read and write into the DMA registers under program control via the data bus.</a:t>
            </a:r>
            <a:endParaRPr/>
          </a:p>
          <a:p>
            <a:pPr indent="-154940" lvl="0" marL="342900" rtl="0" algn="l">
              <a:spcBef>
                <a:spcPts val="592"/>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2"/>
          <p:cNvSpPr txBox="1"/>
          <p:nvPr>
            <p:ph idx="1" type="body"/>
          </p:nvPr>
        </p:nvSpPr>
        <p:spPr>
          <a:xfrm>
            <a:off x="228600" y="0"/>
            <a:ext cx="8686800" cy="676656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FF0000"/>
              </a:buClr>
              <a:buSzPct val="100000"/>
              <a:buNone/>
            </a:pPr>
            <a:r>
              <a:rPr b="1" lang="en-US">
                <a:solidFill>
                  <a:srgbClr val="FF0000"/>
                </a:solidFill>
                <a:latin typeface="Times New Roman"/>
                <a:ea typeface="Times New Roman"/>
                <a:cs typeface="Times New Roman"/>
                <a:sym typeface="Times New Roman"/>
              </a:rPr>
              <a:t>How DMA Operations are Performed?</a:t>
            </a:r>
            <a:endParaRPr/>
          </a:p>
          <a:p>
            <a:pPr indent="-342900" lvl="0" marL="342900" rtl="0" algn="l">
              <a:spcBef>
                <a:spcPts val="592"/>
              </a:spcBef>
              <a:spcAft>
                <a:spcPts val="0"/>
              </a:spcAft>
              <a:buClr>
                <a:schemeClr val="dk1"/>
              </a:buClr>
              <a:buSzPct val="100000"/>
              <a:buChar char="•"/>
            </a:pPr>
            <a:r>
              <a:rPr lang="en-US">
                <a:latin typeface="Times New Roman"/>
                <a:ea typeface="Times New Roman"/>
                <a:cs typeface="Times New Roman"/>
                <a:sym typeface="Times New Roman"/>
              </a:rPr>
              <a:t>Following is the sequence of operations performed by a DMA −</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Initially, when any device has to send data between the device and the memory, the device has to send DMA request (</a:t>
            </a:r>
            <a:r>
              <a:rPr lang="en-US">
                <a:solidFill>
                  <a:srgbClr val="FF0000"/>
                </a:solidFill>
                <a:latin typeface="Times New Roman"/>
                <a:ea typeface="Times New Roman"/>
                <a:cs typeface="Times New Roman"/>
                <a:sym typeface="Times New Roman"/>
              </a:rPr>
              <a:t>DRQ</a:t>
            </a:r>
            <a:r>
              <a:rPr lang="en-US">
                <a:latin typeface="Times New Roman"/>
                <a:ea typeface="Times New Roman"/>
                <a:cs typeface="Times New Roman"/>
                <a:sym typeface="Times New Roman"/>
              </a:rPr>
              <a:t>) to DMA controller.</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The DMA controller sends Hold request (</a:t>
            </a:r>
            <a:r>
              <a:rPr lang="en-US">
                <a:solidFill>
                  <a:srgbClr val="FF0000"/>
                </a:solidFill>
                <a:latin typeface="Times New Roman"/>
                <a:ea typeface="Times New Roman"/>
                <a:cs typeface="Times New Roman"/>
                <a:sym typeface="Times New Roman"/>
              </a:rPr>
              <a:t>HRQ</a:t>
            </a:r>
            <a:r>
              <a:rPr lang="en-US">
                <a:latin typeface="Times New Roman"/>
                <a:ea typeface="Times New Roman"/>
                <a:cs typeface="Times New Roman"/>
                <a:sym typeface="Times New Roman"/>
              </a:rPr>
              <a:t>) to the CPU and waits for the CPU to assert the </a:t>
            </a:r>
            <a:r>
              <a:rPr lang="en-US">
                <a:solidFill>
                  <a:srgbClr val="FF0000"/>
                </a:solidFill>
                <a:latin typeface="Times New Roman"/>
                <a:ea typeface="Times New Roman"/>
                <a:cs typeface="Times New Roman"/>
                <a:sym typeface="Times New Roman"/>
              </a:rPr>
              <a:t>HLDA</a:t>
            </a:r>
            <a:r>
              <a:rPr lang="en-US">
                <a:latin typeface="Times New Roman"/>
                <a:ea typeface="Times New Roman"/>
                <a:cs typeface="Times New Roman"/>
                <a:sym typeface="Times New Roman"/>
              </a:rPr>
              <a:t>.</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Then the microprocessor tri-states all the data bus, address bus, and control bus. The CPU leaves the control over bus and acknowledges the </a:t>
            </a:r>
            <a:r>
              <a:rPr lang="en-US">
                <a:solidFill>
                  <a:srgbClr val="FF0000"/>
                </a:solidFill>
                <a:latin typeface="Times New Roman"/>
                <a:ea typeface="Times New Roman"/>
                <a:cs typeface="Times New Roman"/>
                <a:sym typeface="Times New Roman"/>
              </a:rPr>
              <a:t>HOLD</a:t>
            </a:r>
            <a:r>
              <a:rPr lang="en-US">
                <a:latin typeface="Times New Roman"/>
                <a:ea typeface="Times New Roman"/>
                <a:cs typeface="Times New Roman"/>
                <a:sym typeface="Times New Roman"/>
              </a:rPr>
              <a:t> request through </a:t>
            </a:r>
            <a:r>
              <a:rPr lang="en-US">
                <a:solidFill>
                  <a:srgbClr val="FF0000"/>
                </a:solidFill>
                <a:latin typeface="Times New Roman"/>
                <a:ea typeface="Times New Roman"/>
                <a:cs typeface="Times New Roman"/>
                <a:sym typeface="Times New Roman"/>
              </a:rPr>
              <a:t>HLDA</a:t>
            </a:r>
            <a:r>
              <a:rPr lang="en-US">
                <a:latin typeface="Times New Roman"/>
                <a:ea typeface="Times New Roman"/>
                <a:cs typeface="Times New Roman"/>
                <a:sym typeface="Times New Roman"/>
              </a:rPr>
              <a:t> signal.</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Now the CPU is in HOLD state and the DMA controller has to manage the operations over buses between the CPU, memory, and I/O devices.</a:t>
            </a:r>
            <a:endParaRPr/>
          </a:p>
          <a:p>
            <a:pPr indent="-154940" lvl="0" marL="342900" rtl="0" algn="l">
              <a:spcBef>
                <a:spcPts val="592"/>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73"/>
          <p:cNvPicPr preferRelativeResize="0"/>
          <p:nvPr>
            <p:ph idx="1" type="body"/>
          </p:nvPr>
        </p:nvPicPr>
        <p:blipFill rotWithShape="1">
          <a:blip r:embed="rId3">
            <a:alphaModFix/>
          </a:blip>
          <a:srcRect b="21111" l="28125" r="31875" t="24370"/>
          <a:stretch/>
        </p:blipFill>
        <p:spPr>
          <a:xfrm>
            <a:off x="76200" y="76200"/>
            <a:ext cx="4572000" cy="3505200"/>
          </a:xfrm>
          <a:prstGeom prst="rect">
            <a:avLst/>
          </a:prstGeom>
          <a:noFill/>
          <a:ln>
            <a:noFill/>
          </a:ln>
        </p:spPr>
      </p:pic>
      <p:pic>
        <p:nvPicPr>
          <p:cNvPr id="486" name="Google Shape;486;p73"/>
          <p:cNvPicPr preferRelativeResize="0"/>
          <p:nvPr/>
        </p:nvPicPr>
        <p:blipFill rotWithShape="1">
          <a:blip r:embed="rId4">
            <a:alphaModFix/>
          </a:blip>
          <a:srcRect b="21111" l="28176" r="31875" t="24537"/>
          <a:stretch/>
        </p:blipFill>
        <p:spPr>
          <a:xfrm>
            <a:off x="4572000" y="3352800"/>
            <a:ext cx="4495800" cy="3440725"/>
          </a:xfrm>
          <a:prstGeom prst="rect">
            <a:avLst/>
          </a:prstGeom>
          <a:noFill/>
          <a:ln>
            <a:noFill/>
          </a:ln>
        </p:spPr>
      </p:pic>
      <p:sp>
        <p:nvSpPr>
          <p:cNvPr id="487" name="Google Shape;487;p73"/>
          <p:cNvSpPr txBox="1"/>
          <p:nvPr/>
        </p:nvSpPr>
        <p:spPr>
          <a:xfrm>
            <a:off x="4663440" y="228600"/>
            <a:ext cx="4328160" cy="3048000"/>
          </a:xfrm>
          <a:prstGeom prst="rect">
            <a:avLst/>
          </a:prstGeom>
          <a:noFill/>
          <a:ln>
            <a:noFill/>
          </a:ln>
        </p:spPr>
        <p:txBody>
          <a:bodyPr anchorCtr="0" anchor="t" bIns="45700" lIns="91425" spcFirstLastPara="1" rIns="91425" wrap="square" tIns="45700">
            <a:normAutofit fontScale="92500"/>
          </a:bodyPr>
          <a:lstStyle/>
          <a:p>
            <a:pPr indent="-342900" lvl="0" marL="342900" marR="0" rtl="0" algn="l">
              <a:lnSpc>
                <a:spcPct val="100000"/>
              </a:lnSpc>
              <a:spcBef>
                <a:spcPts val="0"/>
              </a:spcBef>
              <a:spcAft>
                <a:spcPts val="0"/>
              </a:spcAft>
              <a:buClr>
                <a:schemeClr val="dk1"/>
              </a:buClr>
              <a:buSzPct val="100000"/>
              <a:buFont typeface="Arial"/>
              <a:buChar char="•"/>
            </a:pPr>
            <a:r>
              <a:rPr b="0" i="0" lang="en-US" sz="3200" u="none" cap="none" strike="noStrike">
                <a:solidFill>
                  <a:schemeClr val="dk1"/>
                </a:solidFill>
                <a:latin typeface="Times New Roman"/>
                <a:ea typeface="Times New Roman"/>
                <a:cs typeface="Times New Roman"/>
                <a:sym typeface="Times New Roman"/>
              </a:rPr>
              <a:t>DMAC normally works in two different modes</a:t>
            </a:r>
            <a:endParaRPr/>
          </a:p>
          <a:p>
            <a:pPr indent="-285750" lvl="1" marL="285750" marR="0" rtl="0" algn="l">
              <a:lnSpc>
                <a:spcPct val="100000"/>
              </a:lnSpc>
              <a:spcBef>
                <a:spcPts val="518"/>
              </a:spcBef>
              <a:spcAft>
                <a:spcPts val="0"/>
              </a:spcAft>
              <a:buClr>
                <a:srgbClr val="FF0000"/>
              </a:buClr>
              <a:buSzPct val="100000"/>
              <a:buFont typeface="Arial"/>
              <a:buChar char="–"/>
            </a:pPr>
            <a:r>
              <a:rPr b="1" i="0" lang="en-US" sz="2800" u="none" cap="none" strike="noStrike">
                <a:solidFill>
                  <a:srgbClr val="FF0000"/>
                </a:solidFill>
                <a:latin typeface="Times New Roman"/>
                <a:ea typeface="Times New Roman"/>
                <a:cs typeface="Times New Roman"/>
                <a:sym typeface="Times New Roman"/>
              </a:rPr>
              <a:t>Slave</a:t>
            </a:r>
            <a:r>
              <a:rPr b="0" i="0" lang="en-US" sz="2800" u="none" cap="none" strike="noStrike">
                <a:solidFill>
                  <a:schemeClr val="dk1"/>
                </a:solidFill>
                <a:latin typeface="Times New Roman"/>
                <a:ea typeface="Times New Roman"/>
                <a:cs typeface="Times New Roman"/>
                <a:sym typeface="Times New Roman"/>
              </a:rPr>
              <a:t> mode </a:t>
            </a:r>
            <a:endParaRPr/>
          </a:p>
          <a:p>
            <a:pPr indent="-285750" lvl="1" marL="742950" marR="0" rtl="0" algn="l">
              <a:lnSpc>
                <a:spcPct val="100000"/>
              </a:lnSpc>
              <a:spcBef>
                <a:spcPts val="518"/>
              </a:spcBef>
              <a:spcAft>
                <a:spcPts val="0"/>
              </a:spcAft>
              <a:buNone/>
            </a:pPr>
            <a:r>
              <a:rPr b="0" i="0" lang="en-US" sz="2800" u="none" cap="none" strike="noStrike">
                <a:solidFill>
                  <a:schemeClr val="dk1"/>
                </a:solidFill>
                <a:latin typeface="Times New Roman"/>
                <a:ea typeface="Times New Roman"/>
                <a:cs typeface="Times New Roman"/>
                <a:sym typeface="Times New Roman"/>
              </a:rPr>
              <a:t>CPU-DMAC interact</a:t>
            </a:r>
            <a:endParaRPr/>
          </a:p>
          <a:p>
            <a:pPr indent="-285750" lvl="1" marL="285750" marR="0" rtl="0" algn="l">
              <a:lnSpc>
                <a:spcPct val="100000"/>
              </a:lnSpc>
              <a:spcBef>
                <a:spcPts val="518"/>
              </a:spcBef>
              <a:spcAft>
                <a:spcPts val="0"/>
              </a:spcAft>
              <a:buClr>
                <a:srgbClr val="FF0000"/>
              </a:buClr>
              <a:buSzPct val="100000"/>
              <a:buFont typeface="Arial"/>
              <a:buChar char="–"/>
            </a:pPr>
            <a:r>
              <a:rPr b="1" i="0" lang="en-US" sz="2800" u="none" cap="none" strike="noStrike">
                <a:solidFill>
                  <a:srgbClr val="FF0000"/>
                </a:solidFill>
                <a:latin typeface="Times New Roman"/>
                <a:ea typeface="Times New Roman"/>
                <a:cs typeface="Times New Roman"/>
                <a:sym typeface="Times New Roman"/>
              </a:rPr>
              <a:t>Master</a:t>
            </a:r>
            <a:r>
              <a:rPr b="0" i="0" lang="en-US" sz="2800" u="none" cap="none" strike="noStrike">
                <a:solidFill>
                  <a:schemeClr val="dk1"/>
                </a:solidFill>
                <a:latin typeface="Times New Roman"/>
                <a:ea typeface="Times New Roman"/>
                <a:cs typeface="Times New Roman"/>
                <a:sym typeface="Times New Roman"/>
              </a:rPr>
              <a:t> mode</a:t>
            </a:r>
            <a:endParaRPr/>
          </a:p>
          <a:p>
            <a:pPr indent="-285750" lvl="1" marL="628650" marR="0" rtl="0" algn="l">
              <a:lnSpc>
                <a:spcPct val="100000"/>
              </a:lnSpc>
              <a:spcBef>
                <a:spcPts val="407"/>
              </a:spcBef>
              <a:spcAft>
                <a:spcPts val="0"/>
              </a:spcAft>
              <a:buNone/>
            </a:pPr>
            <a:r>
              <a:rPr b="0" i="0" lang="en-US" sz="2200" u="none" cap="none" strike="noStrike">
                <a:solidFill>
                  <a:schemeClr val="dk1"/>
                </a:solidFill>
                <a:latin typeface="Times New Roman"/>
                <a:ea typeface="Times New Roman"/>
                <a:cs typeface="Times New Roman"/>
                <a:sym typeface="Times New Roman"/>
              </a:rPr>
              <a:t>DMAC connects memory with I/O</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74"/>
          <p:cNvPicPr preferRelativeResize="0"/>
          <p:nvPr>
            <p:ph idx="1" type="body"/>
          </p:nvPr>
        </p:nvPicPr>
        <p:blipFill rotWithShape="1">
          <a:blip r:embed="rId3">
            <a:alphaModFix/>
          </a:blip>
          <a:srcRect b="9084" l="38230" r="38703" t="39324"/>
          <a:stretch/>
        </p:blipFill>
        <p:spPr>
          <a:xfrm>
            <a:off x="1981200" y="381000"/>
            <a:ext cx="5410200" cy="6400800"/>
          </a:xfrm>
          <a:prstGeom prst="rect">
            <a:avLst/>
          </a:prstGeom>
          <a:noFill/>
          <a:ln>
            <a:noFill/>
          </a:ln>
        </p:spPr>
      </p:pic>
      <p:sp>
        <p:nvSpPr>
          <p:cNvPr id="493" name="Google Shape;493;p74"/>
          <p:cNvSpPr/>
          <p:nvPr/>
        </p:nvSpPr>
        <p:spPr>
          <a:xfrm>
            <a:off x="2014522" y="0"/>
            <a:ext cx="48151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Times New Roman"/>
                <a:ea typeface="Times New Roman"/>
                <a:cs typeface="Times New Roman"/>
                <a:sym typeface="Times New Roman"/>
              </a:rPr>
              <a:t>Architecture of DMA Controller (IC 8257)</a:t>
            </a:r>
            <a:endParaRPr b="1" sz="2000">
              <a:solidFill>
                <a:srgbClr val="FF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5"/>
          <p:cNvSpPr txBox="1"/>
          <p:nvPr>
            <p:ph type="title"/>
          </p:nvPr>
        </p:nvSpPr>
        <p:spPr>
          <a:xfrm>
            <a:off x="457200" y="45720"/>
            <a:ext cx="8229600" cy="64008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Times New Roman"/>
              <a:buNone/>
            </a:pPr>
            <a:r>
              <a:rPr b="1" lang="en-US" sz="4000">
                <a:solidFill>
                  <a:srgbClr val="FF0000"/>
                </a:solidFill>
                <a:latin typeface="Times New Roman"/>
                <a:ea typeface="Times New Roman"/>
                <a:cs typeface="Times New Roman"/>
                <a:sym typeface="Times New Roman"/>
              </a:rPr>
              <a:t>DMA Transfer (I/O to Memory) </a:t>
            </a:r>
            <a:endParaRPr b="1" sz="4000">
              <a:solidFill>
                <a:srgbClr val="FF0000"/>
              </a:solidFill>
              <a:latin typeface="Times New Roman"/>
              <a:ea typeface="Times New Roman"/>
              <a:cs typeface="Times New Roman"/>
              <a:sym typeface="Times New Roman"/>
            </a:endParaRPr>
          </a:p>
        </p:txBody>
      </p:sp>
      <p:sp>
        <p:nvSpPr>
          <p:cNvPr id="499" name="Google Shape;499;p75"/>
          <p:cNvSpPr txBox="1"/>
          <p:nvPr>
            <p:ph idx="1" type="body"/>
          </p:nvPr>
        </p:nvSpPr>
        <p:spPr>
          <a:xfrm>
            <a:off x="304800" y="762000"/>
            <a:ext cx="8686800" cy="5943600"/>
          </a:xfrm>
          <a:prstGeom prst="rect">
            <a:avLst/>
          </a:prstGeom>
          <a:noFill/>
          <a:ln>
            <a:noFill/>
          </a:ln>
        </p:spPr>
        <p:txBody>
          <a:bodyPr anchorCtr="0" anchor="t" bIns="45700" lIns="91425" spcFirstLastPara="1" rIns="91425" wrap="square" tIns="45700">
            <a:normAutofit fontScale="92500" lnSpcReduction="20000"/>
          </a:bodyPr>
          <a:lstStyle/>
          <a:p>
            <a:pPr indent="-514350" lvl="0" marL="514350" rtl="0" algn="l">
              <a:spcBef>
                <a:spcPts val="0"/>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 I/O Device sends a DMA request </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 DMAC activates the BR line</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 CPU responds with BG line </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DMAC sends a DMA acknowledge to the I/O device </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I/O device puts a word in the data bus (for memory write) </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DMAC write a data to the address specified by Address register </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Decrement Word count register </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Word count register = 0, EOT interrupt CPU </a:t>
            </a:r>
            <a:endParaRPr/>
          </a:p>
          <a:p>
            <a:pPr indent="-514350" lvl="0" marL="514350" rtl="0" algn="l">
              <a:spcBef>
                <a:spcPts val="592"/>
              </a:spcBef>
              <a:spcAft>
                <a:spcPts val="0"/>
              </a:spcAft>
              <a:buClr>
                <a:schemeClr val="dk1"/>
              </a:buClr>
              <a:buSzPct val="100000"/>
              <a:buFont typeface="Arial"/>
              <a:buAutoNum type="arabicPeriod"/>
            </a:pPr>
            <a:r>
              <a:rPr lang="en-US">
                <a:latin typeface="Times New Roman"/>
                <a:ea typeface="Times New Roman"/>
                <a:cs typeface="Times New Roman"/>
                <a:sym typeface="Times New Roman"/>
              </a:rPr>
              <a:t>Word count register ≠0, DMAC checks the DMA request from I/O device </a:t>
            </a:r>
            <a:endParaRPr>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76"/>
          <p:cNvPicPr preferRelativeResize="0"/>
          <p:nvPr>
            <p:ph idx="1" type="body"/>
          </p:nvPr>
        </p:nvPicPr>
        <p:blipFill rotWithShape="1">
          <a:blip r:embed="rId3">
            <a:alphaModFix/>
          </a:blip>
          <a:srcRect b="25921" l="49052" r="24430" t="26938"/>
          <a:stretch/>
        </p:blipFill>
        <p:spPr>
          <a:xfrm>
            <a:off x="533400" y="121920"/>
            <a:ext cx="8077200" cy="658368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7"/>
          <p:cNvSpPr txBox="1"/>
          <p:nvPr>
            <p:ph type="title"/>
          </p:nvPr>
        </p:nvSpPr>
        <p:spPr>
          <a:xfrm>
            <a:off x="457200" y="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000"/>
              <a:buFont typeface="Times New Roman"/>
              <a:buNone/>
            </a:pPr>
            <a:r>
              <a:rPr b="1" lang="en-US" sz="4000">
                <a:solidFill>
                  <a:srgbClr val="FF0000"/>
                </a:solidFill>
                <a:latin typeface="Times New Roman"/>
                <a:ea typeface="Times New Roman"/>
                <a:cs typeface="Times New Roman"/>
                <a:sym typeface="Times New Roman"/>
              </a:rPr>
              <a:t>Intel 8089 IOP</a:t>
            </a:r>
            <a:endParaRPr b="1" sz="4000">
              <a:solidFill>
                <a:srgbClr val="FF0000"/>
              </a:solidFill>
              <a:latin typeface="Times New Roman"/>
              <a:ea typeface="Times New Roman"/>
              <a:cs typeface="Times New Roman"/>
              <a:sym typeface="Times New Roman"/>
            </a:endParaRPr>
          </a:p>
        </p:txBody>
      </p:sp>
      <p:sp>
        <p:nvSpPr>
          <p:cNvPr id="510" name="Google Shape;510;p77"/>
          <p:cNvSpPr txBox="1"/>
          <p:nvPr>
            <p:ph idx="1" type="body"/>
          </p:nvPr>
        </p:nvSpPr>
        <p:spPr>
          <a:xfrm>
            <a:off x="381000" y="838199"/>
            <a:ext cx="8503920" cy="59436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latin typeface="Times New Roman"/>
                <a:ea typeface="Times New Roman"/>
                <a:cs typeface="Times New Roman"/>
                <a:sym typeface="Times New Roman"/>
              </a:rPr>
              <a:t>A microcomputer system using the Intel 8086/8089 pair of integrated circuits is shown in below Figure. </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The 8086 functions as the CPU and the 8089 as the IOP. </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The two units share a common memory through a bus controller connected to a system bus, which is called a "multibus" by Intel.</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 The IOP uses a local bus to communicate with various interface units connected to I/O devices.</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The CPU communicates with the IOP by enabling the channel attention line.</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The select line is used by the CPU to select one of two channels in the 8089.</a:t>
            </a:r>
            <a:endParaRPr/>
          </a:p>
          <a:p>
            <a:pPr indent="-342900" lvl="0" marL="342900" rtl="0" algn="l">
              <a:spcBef>
                <a:spcPts val="544"/>
              </a:spcBef>
              <a:spcAft>
                <a:spcPts val="0"/>
              </a:spcAft>
              <a:buClr>
                <a:schemeClr val="dk1"/>
              </a:buClr>
              <a:buSzPct val="100000"/>
              <a:buChar char="•"/>
            </a:pPr>
            <a:r>
              <a:rPr lang="en-US">
                <a:latin typeface="Times New Roman"/>
                <a:ea typeface="Times New Roman"/>
                <a:cs typeface="Times New Roman"/>
                <a:sym typeface="Times New Roman"/>
              </a:rPr>
              <a:t>The IOP gets the attention of the CPU by sending an interrupt request.</a:t>
            </a:r>
            <a:endParaRPr>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78"/>
          <p:cNvPicPr preferRelativeResize="0"/>
          <p:nvPr>
            <p:ph idx="1" type="body"/>
          </p:nvPr>
        </p:nvPicPr>
        <p:blipFill rotWithShape="1">
          <a:blip r:embed="rId3">
            <a:alphaModFix/>
          </a:blip>
          <a:srcRect b="10768" l="36200" r="29300" t="36318"/>
          <a:stretch/>
        </p:blipFill>
        <p:spPr>
          <a:xfrm>
            <a:off x="685800" y="76200"/>
            <a:ext cx="7772400" cy="670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ph idx="1" type="body"/>
          </p:nvPr>
        </p:nvSpPr>
        <p:spPr>
          <a:xfrm>
            <a:off x="262100" y="331073"/>
            <a:ext cx="8665125" cy="630621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just">
              <a:spcBef>
                <a:spcPts val="0"/>
              </a:spcBef>
              <a:spcAft>
                <a:spcPts val="0"/>
              </a:spcAft>
              <a:buClr>
                <a:schemeClr val="dk1"/>
              </a:buClr>
              <a:buSzPct val="100000"/>
              <a:buChar char="•"/>
            </a:pPr>
            <a:r>
              <a:rPr lang="en-US">
                <a:latin typeface="Times New Roman"/>
                <a:ea typeface="Times New Roman"/>
                <a:cs typeface="Times New Roman"/>
                <a:sym typeface="Times New Roman"/>
              </a:rPr>
              <a:t>The cache is the fastest component in the memory hierarchy and approaches the speed of CPU components.</a:t>
            </a:r>
            <a:endParaRPr/>
          </a:p>
          <a:p>
            <a:pPr indent="-342900" lvl="0" marL="342900" rtl="0" algn="just">
              <a:spcBef>
                <a:spcPts val="544"/>
              </a:spcBef>
              <a:spcAft>
                <a:spcPts val="0"/>
              </a:spcAft>
              <a:buClr>
                <a:schemeClr val="dk1"/>
              </a:buClr>
              <a:buSzPct val="100000"/>
              <a:buChar char="•"/>
            </a:pPr>
            <a:r>
              <a:rPr lang="en-US">
                <a:latin typeface="Times New Roman"/>
                <a:ea typeface="Times New Roman"/>
                <a:cs typeface="Times New Roman"/>
                <a:sym typeface="Times New Roman"/>
              </a:rPr>
              <a:t>The basic operation of a cache memory is as follows:</a:t>
            </a:r>
            <a:endParaRPr/>
          </a:p>
          <a:p>
            <a:pPr indent="-342900" lvl="0" marL="342900" rtl="0" algn="just">
              <a:spcBef>
                <a:spcPts val="544"/>
              </a:spcBef>
              <a:spcAft>
                <a:spcPts val="0"/>
              </a:spcAft>
              <a:buClr>
                <a:schemeClr val="dk1"/>
              </a:buClr>
              <a:buSzPct val="100000"/>
              <a:buChar char="•"/>
            </a:pPr>
            <a:r>
              <a:rPr lang="en-US">
                <a:latin typeface="Times New Roman"/>
                <a:ea typeface="Times New Roman"/>
                <a:cs typeface="Times New Roman"/>
                <a:sym typeface="Times New Roman"/>
              </a:rPr>
              <a:t>When the CPU needs to access memory, the cache is examined. If the word is found in the cache, it is read from the fast memory.</a:t>
            </a:r>
            <a:endParaRPr/>
          </a:p>
          <a:p>
            <a:pPr indent="-342900" lvl="0" marL="342900" rtl="0" algn="just">
              <a:spcBef>
                <a:spcPts val="544"/>
              </a:spcBef>
              <a:spcAft>
                <a:spcPts val="0"/>
              </a:spcAft>
              <a:buClr>
                <a:schemeClr val="dk1"/>
              </a:buClr>
              <a:buSzPct val="100000"/>
              <a:buChar char="•"/>
            </a:pPr>
            <a:r>
              <a:rPr lang="en-US">
                <a:latin typeface="Times New Roman"/>
                <a:ea typeface="Times New Roman"/>
                <a:cs typeface="Times New Roman"/>
                <a:sym typeface="Times New Roman"/>
              </a:rPr>
              <a:t>If the word addressed by the CPU is not found in the cache, the main memory is accessed to read the word.</a:t>
            </a:r>
            <a:endParaRPr/>
          </a:p>
          <a:p>
            <a:pPr indent="-342900" lvl="0" marL="342900" rtl="0" algn="just">
              <a:spcBef>
                <a:spcPts val="544"/>
              </a:spcBef>
              <a:spcAft>
                <a:spcPts val="0"/>
              </a:spcAft>
              <a:buClr>
                <a:schemeClr val="dk1"/>
              </a:buClr>
              <a:buSzPct val="100000"/>
              <a:buChar char="•"/>
            </a:pPr>
            <a:r>
              <a:rPr lang="en-US">
                <a:latin typeface="Times New Roman"/>
                <a:ea typeface="Times New Roman"/>
                <a:cs typeface="Times New Roman"/>
                <a:sym typeface="Times New Roman"/>
              </a:rPr>
              <a:t>The performance of the cache memory is frequently measured in terms of a quantity called </a:t>
            </a:r>
            <a:r>
              <a:rPr b="1" lang="en-US">
                <a:solidFill>
                  <a:srgbClr val="FF0000"/>
                </a:solidFill>
                <a:latin typeface="Times New Roman"/>
                <a:ea typeface="Times New Roman"/>
                <a:cs typeface="Times New Roman"/>
                <a:sym typeface="Times New Roman"/>
              </a:rPr>
              <a:t>hit ratio</a:t>
            </a:r>
            <a:r>
              <a:rPr lang="en-US">
                <a:latin typeface="Times New Roman"/>
                <a:ea typeface="Times New Roman"/>
                <a:cs typeface="Times New Roman"/>
                <a:sym typeface="Times New Roman"/>
              </a:rPr>
              <a:t>.</a:t>
            </a:r>
            <a:endParaRPr/>
          </a:p>
          <a:p>
            <a:pPr indent="-342900" lvl="0" marL="342900" rtl="0" algn="just">
              <a:spcBef>
                <a:spcPts val="544"/>
              </a:spcBef>
              <a:spcAft>
                <a:spcPts val="0"/>
              </a:spcAft>
              <a:buClr>
                <a:schemeClr val="dk1"/>
              </a:buClr>
              <a:buSzPct val="100000"/>
              <a:buChar char="•"/>
            </a:pPr>
            <a:r>
              <a:rPr lang="en-US">
                <a:latin typeface="Times New Roman"/>
                <a:ea typeface="Times New Roman"/>
                <a:cs typeface="Times New Roman"/>
                <a:sym typeface="Times New Roman"/>
              </a:rPr>
              <a:t>When the CPU refers to memory and finds the word in cache, it is said to produce a </a:t>
            </a:r>
            <a:r>
              <a:rPr b="1" lang="en-US">
                <a:solidFill>
                  <a:srgbClr val="FF0000"/>
                </a:solidFill>
                <a:latin typeface="Times New Roman"/>
                <a:ea typeface="Times New Roman"/>
                <a:cs typeface="Times New Roman"/>
                <a:sym typeface="Times New Roman"/>
              </a:rPr>
              <a:t>hit</a:t>
            </a:r>
            <a:r>
              <a:rPr lang="en-US">
                <a:latin typeface="Times New Roman"/>
                <a:ea typeface="Times New Roman"/>
                <a:cs typeface="Times New Roman"/>
                <a:sym typeface="Times New Roman"/>
              </a:rPr>
              <a:t>.</a:t>
            </a:r>
            <a:endParaRPr/>
          </a:p>
          <a:p>
            <a:pPr indent="-342900" lvl="0" marL="342900" rtl="0" algn="just">
              <a:spcBef>
                <a:spcPts val="544"/>
              </a:spcBef>
              <a:spcAft>
                <a:spcPts val="0"/>
              </a:spcAft>
              <a:buClr>
                <a:schemeClr val="dk1"/>
              </a:buClr>
              <a:buSzPct val="100000"/>
              <a:buChar char="•"/>
            </a:pPr>
            <a:r>
              <a:rPr lang="en-US">
                <a:latin typeface="Times New Roman"/>
                <a:ea typeface="Times New Roman"/>
                <a:cs typeface="Times New Roman"/>
                <a:sym typeface="Times New Roman"/>
              </a:rPr>
              <a:t>If the word is not found in the cache, it is in main memory and it counts as a </a:t>
            </a:r>
            <a:r>
              <a:rPr b="1" lang="en-US">
                <a:solidFill>
                  <a:srgbClr val="FF0000"/>
                </a:solidFill>
                <a:latin typeface="Times New Roman"/>
                <a:ea typeface="Times New Roman"/>
                <a:cs typeface="Times New Roman"/>
                <a:sym typeface="Times New Roman"/>
              </a:rPr>
              <a:t>miss</a:t>
            </a:r>
            <a:r>
              <a:rPr lang="en-US">
                <a:latin typeface="Times New Roman"/>
                <a:ea typeface="Times New Roman"/>
                <a:cs typeface="Times New Roman"/>
                <a:sym typeface="Times New Roman"/>
              </a:rPr>
              <a:t>.</a:t>
            </a:r>
            <a:endParaRPr/>
          </a:p>
          <a:p>
            <a:pPr indent="-342900" lvl="0" marL="342900" rtl="0" algn="just">
              <a:spcBef>
                <a:spcPts val="544"/>
              </a:spcBef>
              <a:spcAft>
                <a:spcPts val="0"/>
              </a:spcAft>
              <a:buClr>
                <a:schemeClr val="dk1"/>
              </a:buClr>
              <a:buSzPct val="100000"/>
              <a:buChar char="•"/>
            </a:pPr>
            <a:r>
              <a:rPr lang="en-US">
                <a:latin typeface="Times New Roman"/>
                <a:ea typeface="Times New Roman"/>
                <a:cs typeface="Times New Roman"/>
                <a:sym typeface="Times New Roman"/>
              </a:rPr>
              <a:t>The ratio of the number of hits divided by the total CPU references to memory (hits plus misses) is the hit ratio.</a:t>
            </a:r>
            <a:endParaRPr/>
          </a:p>
          <a:p>
            <a:pPr indent="-170180" lvl="0" marL="342900" rtl="0" algn="just">
              <a:spcBef>
                <a:spcPts val="544"/>
              </a:spcBef>
              <a:spcAft>
                <a:spcPts val="0"/>
              </a:spcAft>
              <a:buClr>
                <a:schemeClr val="dk1"/>
              </a:buClr>
              <a:buSzPct val="100000"/>
              <a:buNone/>
            </a:pPr>
            <a:r>
              <a:t/>
            </a:r>
            <a:endParaRPr>
              <a:latin typeface="Times New Roman"/>
              <a:ea typeface="Times New Roman"/>
              <a:cs typeface="Times New Roman"/>
              <a:sym typeface="Times New Roman"/>
            </a:endParaRPr>
          </a:p>
          <a:p>
            <a:pPr indent="-170180" lvl="0" marL="342900" rtl="0" algn="just">
              <a:spcBef>
                <a:spcPts val="544"/>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ph type="title"/>
          </p:nvPr>
        </p:nvSpPr>
        <p:spPr>
          <a:xfrm>
            <a:off x="457200" y="0"/>
            <a:ext cx="82296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Main Memory</a:t>
            </a:r>
            <a:endParaRPr b="1" sz="4000">
              <a:latin typeface="Times New Roman"/>
              <a:ea typeface="Times New Roman"/>
              <a:cs typeface="Times New Roman"/>
              <a:sym typeface="Times New Roman"/>
            </a:endParaRPr>
          </a:p>
        </p:txBody>
      </p:sp>
      <p:sp>
        <p:nvSpPr>
          <p:cNvPr id="134" name="Google Shape;134;p9"/>
          <p:cNvSpPr txBox="1"/>
          <p:nvPr>
            <p:ph idx="1" type="body"/>
          </p:nvPr>
        </p:nvSpPr>
        <p:spPr>
          <a:xfrm>
            <a:off x="228600" y="762000"/>
            <a:ext cx="8686800" cy="5715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latin typeface="Times New Roman"/>
                <a:ea typeface="Times New Roman"/>
                <a:cs typeface="Times New Roman"/>
                <a:sym typeface="Times New Roman"/>
              </a:rPr>
              <a:t>The memory unit that communicates directly with the CPU is called the main memory.</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Only programs and data currently needed by the processor reside in </a:t>
            </a:r>
            <a:r>
              <a:rPr lang="en-US">
                <a:solidFill>
                  <a:srgbClr val="FF0000"/>
                </a:solidFill>
                <a:latin typeface="Times New Roman"/>
                <a:ea typeface="Times New Roman"/>
                <a:cs typeface="Times New Roman"/>
                <a:sym typeface="Times New Roman"/>
              </a:rPr>
              <a:t>main memory.</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Not all accumulated information is needed by the processor at the same time. Therefore, it is more economical to use low-cost storage devices to serve as a backup for storing the information that is not currently used by the CPU.</a:t>
            </a:r>
            <a:endParaRPr/>
          </a:p>
          <a:p>
            <a:pPr indent="-342900" lvl="0" marL="342900" rtl="0" algn="l">
              <a:spcBef>
                <a:spcPts val="640"/>
              </a:spcBef>
              <a:spcAft>
                <a:spcPts val="0"/>
              </a:spcAft>
              <a:buClr>
                <a:schemeClr val="dk1"/>
              </a:buClr>
              <a:buSzPts val="3200"/>
              <a:buChar char="•"/>
            </a:pPr>
            <a:r>
              <a:rPr lang="en-US">
                <a:latin typeface="Times New Roman"/>
                <a:ea typeface="Times New Roman"/>
                <a:cs typeface="Times New Roman"/>
                <a:sym typeface="Times New Roman"/>
              </a:rPr>
              <a:t>All other information Is stored in auxiliary memory and transferred to main memory when needed.</a:t>
            </a:r>
            <a:endParaRPr/>
          </a:p>
          <a:p>
            <a:pPr indent="-139700" lvl="0" marL="342900" rtl="0" algn="l">
              <a:spcBef>
                <a:spcPts val="640"/>
              </a:spcBef>
              <a:spcAft>
                <a:spcPts val="0"/>
              </a:spcAft>
              <a:buClr>
                <a:schemeClr val="dk1"/>
              </a:buClr>
              <a:buSzPts val="3200"/>
              <a:buNone/>
            </a:pPr>
            <a:r>
              <a:t/>
            </a:r>
            <a:endParaRPr>
              <a:solidFill>
                <a:srgbClr val="FF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majeed</dc:creator>
</cp:coreProperties>
</file>